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5" r:id="rId2"/>
    <p:sldId id="284" r:id="rId3"/>
    <p:sldId id="298" r:id="rId4"/>
    <p:sldId id="350" r:id="rId5"/>
    <p:sldId id="371" r:id="rId6"/>
    <p:sldId id="322" r:id="rId7"/>
    <p:sldId id="358" r:id="rId8"/>
    <p:sldId id="289" r:id="rId9"/>
    <p:sldId id="290" r:id="rId10"/>
    <p:sldId id="353" r:id="rId11"/>
    <p:sldId id="325" r:id="rId12"/>
    <p:sldId id="355" r:id="rId13"/>
    <p:sldId id="292" r:id="rId14"/>
    <p:sldId id="361" r:id="rId15"/>
    <p:sldId id="296" r:id="rId16"/>
    <p:sldId id="351" r:id="rId17"/>
    <p:sldId id="367" r:id="rId18"/>
    <p:sldId id="368" r:id="rId19"/>
    <p:sldId id="327" r:id="rId20"/>
    <p:sldId id="352" r:id="rId21"/>
    <p:sldId id="328" r:id="rId22"/>
    <p:sldId id="321" r:id="rId23"/>
    <p:sldId id="312" r:id="rId24"/>
    <p:sldId id="329" r:id="rId25"/>
    <p:sldId id="330" r:id="rId26"/>
    <p:sldId id="331" r:id="rId27"/>
    <p:sldId id="333" r:id="rId28"/>
    <p:sldId id="332" r:id="rId29"/>
    <p:sldId id="318" r:id="rId30"/>
    <p:sldId id="297" r:id="rId31"/>
    <p:sldId id="357" r:id="rId32"/>
    <p:sldId id="261" r:id="rId33"/>
    <p:sldId id="363" r:id="rId34"/>
    <p:sldId id="262" r:id="rId35"/>
    <p:sldId id="269" r:id="rId36"/>
    <p:sldId id="264" r:id="rId37"/>
    <p:sldId id="305" r:id="rId38"/>
    <p:sldId id="309" r:id="rId39"/>
    <p:sldId id="310" r:id="rId40"/>
    <p:sldId id="265" r:id="rId41"/>
    <p:sldId id="362" r:id="rId42"/>
    <p:sldId id="270" r:id="rId43"/>
    <p:sldId id="360" r:id="rId44"/>
    <p:sldId id="301" r:id="rId45"/>
    <p:sldId id="356" r:id="rId46"/>
    <p:sldId id="311" r:id="rId47"/>
    <p:sldId id="272" r:id="rId48"/>
    <p:sldId id="271" r:id="rId49"/>
    <p:sldId id="274" r:id="rId50"/>
    <p:sldId id="273" r:id="rId51"/>
    <p:sldId id="302" r:id="rId52"/>
    <p:sldId id="275" r:id="rId53"/>
    <p:sldId id="276" r:id="rId54"/>
    <p:sldId id="277" r:id="rId55"/>
    <p:sldId id="308" r:id="rId56"/>
    <p:sldId id="303" r:id="rId57"/>
    <p:sldId id="307" r:id="rId58"/>
    <p:sldId id="278" r:id="rId59"/>
    <p:sldId id="280" r:id="rId60"/>
    <p:sldId id="281" r:id="rId61"/>
    <p:sldId id="366"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47" autoAdjust="0"/>
  </p:normalViewPr>
  <p:slideViewPr>
    <p:cSldViewPr>
      <p:cViewPr>
        <p:scale>
          <a:sx n="80" d="100"/>
          <a:sy n="80" d="100"/>
        </p:scale>
        <p:origin x="-1272"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02.11.2016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03D4A8"/>
            </a:gs>
            <a:gs pos="25000">
              <a:srgbClr val="21D6E0"/>
            </a:gs>
            <a:gs pos="75000">
              <a:srgbClr val="0087E6"/>
            </a:gs>
            <a:gs pos="100000">
              <a:srgbClr val="005CB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02.11.2016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hyperlink" Target="http://www.molodejno.ru/uploads/posts/2014-03/1394454304_etiket-2.jpg" TargetMode="External"/><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gif"/><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3.gif"/><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204864"/>
            <a:ext cx="7848872" cy="3416320"/>
          </a:xfrm>
          <a:prstGeom prst="rect">
            <a:avLst/>
          </a:prstGeom>
        </p:spPr>
        <p:txBody>
          <a:bodyPr wrap="square">
            <a:spAutoFit/>
          </a:bodyPr>
          <a:lstStyle/>
          <a:p>
            <a:pPr algn="ctr"/>
            <a:r>
              <a:rPr lang="ru-RU" sz="5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Calibri" pitchFamily="34" charset="0"/>
                <a:cs typeface="Times New Roman" pitchFamily="18" charset="0"/>
              </a:rPr>
              <a:t>«Этикет во все времена: причуды этикета разных стран»</a:t>
            </a:r>
          </a:p>
        </p:txBody>
      </p:sp>
      <p:sp>
        <p:nvSpPr>
          <p:cNvPr id="4" name="Прямоугольник 3"/>
          <p:cNvSpPr/>
          <p:nvPr/>
        </p:nvSpPr>
        <p:spPr>
          <a:xfrm>
            <a:off x="1259632" y="476672"/>
            <a:ext cx="6696744" cy="1508105"/>
          </a:xfrm>
          <a:prstGeom prst="rect">
            <a:avLst/>
          </a:prstGeom>
        </p:spPr>
        <p:txBody>
          <a:bodyPr wrap="square">
            <a:spAutoFit/>
          </a:bodyPr>
          <a:lstStyle/>
          <a:p>
            <a:pPr algn="ct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Белгородский государственный аграрный университет им. В.Я. Горина</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r>
            <a:b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Управление библиотечно-информационных ресурсов</a:t>
            </a:r>
            <a:endParaRPr lang="ru-RU" sz="2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5" name="Прямоугольник 4"/>
          <p:cNvSpPr/>
          <p:nvPr/>
        </p:nvSpPr>
        <p:spPr>
          <a:xfrm>
            <a:off x="3851920" y="6093296"/>
            <a:ext cx="1225079" cy="430887"/>
          </a:xfrm>
          <a:prstGeom prst="rect">
            <a:avLst/>
          </a:prstGeom>
        </p:spPr>
        <p:txBody>
          <a:bodyPr wrap="none">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2016 год</a:t>
            </a:r>
            <a:endParaRPr lang="ru-RU" sz="2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9" name="Picture 2" descr="&amp;Rcy;&amp;acy;&amp;mcy;&amp;kcy;&amp;acy; &amp;dcy;&amp;lcy;&amp;yacy; &amp;fcy;&amp;ocy;&amp;tcy;&amp;ocy; - &amp;Scy;&amp;icy;&amp;mcy;&amp;bcy;&amp;acy; &amp;icy; &amp;iecy;&amp;gcy;&amp;ocy; &amp;dcy;&amp;rcy;&amp;ucy;&amp;zcy;&amp;softcy;&amp;yacy;, &amp;vcy;&amp;scy;&amp;tcy;&amp;acy;&amp;vcy;&amp;softcy;&amp;tcy;&amp;iecy; &amp;fcy;&amp;ocy;&amp;tcy;&amp;ocy;&amp;gcy;&amp;rcy;&amp;acy;&amp;fcy;&amp;icy;&amp;yucy; &amp;rcy;&amp;iecy;&amp;bcy;&amp;iecy;&amp;ncy;&amp;kcy;&amp;acy; &amp;icy; &amp;ucy; - 20 May 2013 - Blog - Faq1c"/>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4104456" cy="1512168"/>
          </a:xfrm>
        </p:spPr>
        <p:txBody>
          <a:bodyPr>
            <a:noAutofit/>
          </a:bodyPr>
          <a:lstStyle/>
          <a:p>
            <a:pPr algn="just"/>
            <a:r>
              <a:rPr lang="ru-RU" dirty="0" smtClean="0">
                <a:latin typeface="Calibri" pitchFamily="34" charset="0"/>
                <a:cs typeface="Times New Roman" pitchFamily="18" charset="0"/>
              </a:rPr>
              <a:t>Ю 71 Максимовский М.В. Этикет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М 24 делового человека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М.В. Максимовский. – М.: Дидакт,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1994. – 112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2204864"/>
            <a:ext cx="4320480" cy="4032448"/>
          </a:xfrm>
        </p:spPr>
        <p:txBody>
          <a:bodyPr>
            <a:noAutofit/>
          </a:bodyPr>
          <a:lstStyle/>
          <a:p>
            <a:pPr algn="just"/>
            <a:r>
              <a:rPr lang="ru-RU" sz="2000" dirty="0" smtClean="0"/>
              <a:t>В книге рассказывается о том, что необходимо знать человеку об этикете, культуре поведения в повседневном быту, в общественных местах, на деловых встречах, в гостях, даются полезные советы об искусстве одеваться, вести беседу и о многом другом. Книга интересна деловым людям, каждому, кто ценит воспитанность, вежливость, дорожит мнением </a:t>
            </a:r>
            <a:r>
              <a:rPr lang="ru-RU" sz="2000" dirty="0" smtClean="0"/>
              <a:t>окружающих</a:t>
            </a:r>
            <a:endParaRPr lang="ru-RU" sz="2000" dirty="0"/>
          </a:p>
        </p:txBody>
      </p:sp>
      <p:pic>
        <p:nvPicPr>
          <p:cNvPr id="2050" name="Picture 2" descr="C:\Documents and Settings\lisavchova_na\Рабочий стол\этикет\7 - 0012.tif"/>
          <p:cNvPicPr>
            <a:picLocks noGrp="1" noChangeAspect="1" noChangeArrowheads="1"/>
          </p:cNvPicPr>
          <p:nvPr>
            <p:ph idx="1"/>
          </p:nvPr>
        </p:nvPicPr>
        <p:blipFill>
          <a:blip r:embed="rId2" cstate="print"/>
          <a:srcRect l="8904" r="35888" b="34300"/>
          <a:stretch>
            <a:fillRect/>
          </a:stretch>
        </p:blipFill>
        <p:spPr bwMode="auto">
          <a:xfrm>
            <a:off x="5220072" y="1268760"/>
            <a:ext cx="2664296" cy="4320480"/>
          </a:xfrm>
          <a:prstGeom prst="rect">
            <a:avLst/>
          </a:prstGeom>
          <a:noFill/>
          <a:ln>
            <a:solidFill>
              <a:schemeClr val="bg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1052736"/>
            <a:ext cx="4572000" cy="5632311"/>
          </a:xfrm>
          <a:prstGeom prst="rect">
            <a:avLst/>
          </a:prstGeom>
        </p:spPr>
        <p:txBody>
          <a:bodyPr wrap="square">
            <a:spAutoFit/>
          </a:bodyPr>
          <a:lstStyle/>
          <a:p>
            <a:pPr algn="just">
              <a:buFont typeface="Arial" pitchFamily="34" charset="0"/>
              <a:buChar char="•"/>
            </a:pPr>
            <a:r>
              <a:rPr lang="ru-RU" sz="2400" b="1" i="1" dirty="0" smtClean="0">
                <a:latin typeface="Times New Roman" pitchFamily="18" charset="0"/>
                <a:ea typeface="Calibri" pitchFamily="34" charset="0"/>
                <a:cs typeface="Times New Roman" pitchFamily="18" charset="0"/>
              </a:rPr>
              <a:t> Саму историю этикета принято отсчитывать где-то с 16 века. Тогда этикет означал свод правил при дворе монарха, своего рода церемониал.</a:t>
            </a:r>
          </a:p>
          <a:p>
            <a:pPr algn="just">
              <a:buFont typeface="Arial" pitchFamily="34" charset="0"/>
              <a:buChar char="•"/>
            </a:pPr>
            <a:r>
              <a:rPr lang="ru-RU" sz="2400" b="1" i="1" dirty="0" smtClean="0">
                <a:latin typeface="Times New Roman" pitchFamily="18" charset="0"/>
                <a:ea typeface="Calibri" pitchFamily="34" charset="0"/>
                <a:cs typeface="Times New Roman" pitchFamily="18" charset="0"/>
              </a:rPr>
              <a:t> В России первый свод правил гражданина был изложен в 17 веке в книге «Домострой». Домострой учил «не красть, не лгать, не завидовать, не осуждать, не помнить зла»… Находим мы в Домострое и такое «золотое» правило: «Чего сам не любишь, то и другим не делай</a:t>
            </a:r>
            <a:r>
              <a:rPr lang="ru-RU" sz="2400" b="1" i="1" dirty="0" smtClean="0">
                <a:latin typeface="Times New Roman" pitchFamily="18" charset="0"/>
                <a:ea typeface="Calibri" pitchFamily="34" charset="0"/>
                <a:cs typeface="Times New Roman" pitchFamily="18" charset="0"/>
              </a:rPr>
              <a:t>»</a:t>
            </a:r>
            <a:endParaRPr lang="ru-RU" sz="2400" b="1" i="1" dirty="0" smtClean="0">
              <a:latin typeface="Times New Roman" pitchFamily="18" charset="0"/>
              <a:ea typeface="Calibri" pitchFamily="34" charset="0"/>
              <a:cs typeface="Times New Roman" pitchFamily="18" charset="0"/>
            </a:endParaRPr>
          </a:p>
        </p:txBody>
      </p:sp>
      <p:sp>
        <p:nvSpPr>
          <p:cNvPr id="3" name="Прямоугольник 2"/>
          <p:cNvSpPr/>
          <p:nvPr/>
        </p:nvSpPr>
        <p:spPr>
          <a:xfrm>
            <a:off x="2430262" y="332656"/>
            <a:ext cx="4129207" cy="707886"/>
          </a:xfrm>
          <a:prstGeom prst="rect">
            <a:avLst/>
          </a:prstGeom>
        </p:spPr>
        <p:txBody>
          <a:bodyPr wrap="none">
            <a:spAutoFit/>
          </a:bodyPr>
          <a:lstStyle/>
          <a:p>
            <a:pPr algn="ctr"/>
            <a:r>
              <a:rPr lang="ru-RU" sz="4000" b="1" i="1" dirty="0" smtClean="0">
                <a:solidFill>
                  <a:srgbClr val="C00000"/>
                </a:solidFill>
                <a:latin typeface="Times New Roman" pitchFamily="18" charset="0"/>
                <a:ea typeface="Calibri" pitchFamily="34" charset="0"/>
                <a:cs typeface="Times New Roman" pitchFamily="18" charset="0"/>
              </a:rPr>
              <a:t>Этикет в России</a:t>
            </a:r>
          </a:p>
        </p:txBody>
      </p:sp>
      <p:pic>
        <p:nvPicPr>
          <p:cNvPr id="1028" name="Picture 4" descr="http://rusnardom.ru/wp-content/uploads/2015/12/balyi-rossiyskie.jpg"/>
          <p:cNvPicPr>
            <a:picLocks noChangeAspect="1" noChangeArrowheads="1"/>
          </p:cNvPicPr>
          <p:nvPr/>
        </p:nvPicPr>
        <p:blipFill>
          <a:blip r:embed="rId2" cstate="print"/>
          <a:srcRect l="3097" r="2433"/>
          <a:stretch>
            <a:fillRect/>
          </a:stretch>
        </p:blipFill>
        <p:spPr bwMode="auto">
          <a:xfrm>
            <a:off x="179512" y="1628800"/>
            <a:ext cx="3960440" cy="403244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4104456" cy="1512168"/>
          </a:xfrm>
        </p:spPr>
        <p:txBody>
          <a:bodyPr>
            <a:noAutofit/>
          </a:bodyPr>
          <a:lstStyle/>
          <a:p>
            <a:pPr algn="just"/>
            <a:r>
              <a:rPr lang="ru-RU" dirty="0" smtClean="0">
                <a:latin typeface="Calibri" pitchFamily="34" charset="0"/>
                <a:cs typeface="Times New Roman" pitchFamily="18" charset="0"/>
              </a:rPr>
              <a:t>Ю 7 Энциклопедия этикета. – СПб.: Э 68 «МиМ-Экспресс»,  1996.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352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844824"/>
            <a:ext cx="4320480" cy="4392488"/>
          </a:xfrm>
        </p:spPr>
        <p:txBody>
          <a:bodyPr>
            <a:noAutofit/>
          </a:bodyPr>
          <a:lstStyle/>
          <a:p>
            <a:pPr algn="just"/>
            <a:r>
              <a:rPr lang="ru-RU" sz="2000" dirty="0" smtClean="0"/>
              <a:t>Этикет – это молчаливый язык, с помощью которого можно многое сказать и многое понять, если уметь видеть. Этикет нельзя заменить словами. Правила этикета не абсолютны, а определяются местом, временем и обстоятельствами. Поведение, недоступное в одном случае, может быть вполне уместным в другом. В данной книге подробно описывается как себя вести в незнакомой обстановке, в театре, как пользоваться столовыми </a:t>
            </a:r>
            <a:r>
              <a:rPr lang="ru-RU" sz="2000" dirty="0" smtClean="0"/>
              <a:t>приборами</a:t>
            </a:r>
            <a:endParaRPr lang="ru-RU" sz="2000" dirty="0"/>
          </a:p>
        </p:txBody>
      </p:sp>
      <p:pic>
        <p:nvPicPr>
          <p:cNvPr id="5123" name="Picture 3" descr="C:\Documents and Settings\lisavchova_na\Рабочий стол\этикет\7 - 0001.tif"/>
          <p:cNvPicPr>
            <a:picLocks noGrp="1" noChangeAspect="1" noChangeArrowheads="1"/>
          </p:cNvPicPr>
          <p:nvPr>
            <p:ph idx="1"/>
          </p:nvPr>
        </p:nvPicPr>
        <p:blipFill>
          <a:blip r:embed="rId2" cstate="print"/>
          <a:srcRect r="38620" b="31106"/>
          <a:stretch>
            <a:fillRect/>
          </a:stretch>
        </p:blipFill>
        <p:spPr bwMode="auto">
          <a:xfrm>
            <a:off x="5148064" y="1268760"/>
            <a:ext cx="2952328" cy="4392488"/>
          </a:xfrm>
          <a:prstGeom prst="rect">
            <a:avLst/>
          </a:prstGeom>
          <a:noFill/>
          <a:ln>
            <a:solidFill>
              <a:schemeClr val="tx2">
                <a:lumMod val="60000"/>
                <a:lumOff val="40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37198" cy="1323439"/>
          </a:xfrm>
          <a:prstGeom prst="rect">
            <a:avLst/>
          </a:prstGeom>
        </p:spPr>
        <p:txBody>
          <a:bodyPr wrap="square">
            <a:spAutoFit/>
          </a:bodyPr>
          <a:lstStyle/>
          <a:p>
            <a:pPr algn="ctr"/>
            <a:r>
              <a:rPr lang="ru-RU" sz="4000" b="1" i="1" dirty="0" smtClean="0">
                <a:solidFill>
                  <a:srgbClr val="C00000"/>
                </a:solidFill>
                <a:latin typeface="Times New Roman" pitchFamily="18" charset="0"/>
                <a:ea typeface="Calibri" pitchFamily="34" charset="0"/>
                <a:cs typeface="Times New Roman" pitchFamily="18" charset="0"/>
              </a:rPr>
              <a:t>Этикет в эпоху Возрождения </a:t>
            </a:r>
          </a:p>
          <a:p>
            <a:pPr algn="ctr"/>
            <a:r>
              <a:rPr lang="ru-RU" sz="4000" b="1" i="1" dirty="0" smtClean="0">
                <a:solidFill>
                  <a:srgbClr val="C00000"/>
                </a:solidFill>
                <a:latin typeface="Times New Roman" pitchFamily="18" charset="0"/>
                <a:ea typeface="Calibri" pitchFamily="34" charset="0"/>
                <a:cs typeface="Times New Roman" pitchFamily="18" charset="0"/>
              </a:rPr>
              <a:t>при Петре 1</a:t>
            </a:r>
          </a:p>
        </p:txBody>
      </p:sp>
      <p:sp>
        <p:nvSpPr>
          <p:cNvPr id="3" name="Прямоугольник 2"/>
          <p:cNvSpPr/>
          <p:nvPr/>
        </p:nvSpPr>
        <p:spPr>
          <a:xfrm>
            <a:off x="4211960" y="1412776"/>
            <a:ext cx="4572000" cy="5262979"/>
          </a:xfrm>
          <a:prstGeom prst="rect">
            <a:avLst/>
          </a:prstGeom>
        </p:spPr>
        <p:txBody>
          <a:bodyPr>
            <a:spAutoFit/>
          </a:bodyPr>
          <a:lstStyle/>
          <a:p>
            <a:pPr algn="just"/>
            <a:r>
              <a:rPr lang="ru-RU" sz="2400" b="1" i="1" dirty="0" smtClean="0">
                <a:latin typeface="Times New Roman" pitchFamily="18" charset="0"/>
                <a:ea typeface="Calibri" pitchFamily="34" charset="0"/>
                <a:cs typeface="Times New Roman" pitchFamily="18" charset="0"/>
              </a:rPr>
              <a:t>При Петре 1 для молодых дворян была издана переводная книга «Юности честное зерцало». В этой книге давались советы молодым дворянам, как держать себя в обществе, чтобы иметь успех при дворе и в свете. Так, например, в книге рекомендовалось: «в платок громко не сморкаться и не чихать», «перстом носа не чистить», «не ешь , как свинья, и не дуй в суп, чтобы везде брызгало</a:t>
            </a:r>
            <a:r>
              <a:rPr lang="ru-RU" sz="2400" b="1" i="1" dirty="0" smtClean="0">
                <a:latin typeface="Times New Roman" pitchFamily="18" charset="0"/>
                <a:ea typeface="Calibri" pitchFamily="34" charset="0"/>
                <a:cs typeface="Times New Roman" pitchFamily="18" charset="0"/>
              </a:rPr>
              <a:t>»</a:t>
            </a:r>
            <a:endParaRPr lang="ru-RU" sz="2400" b="1" i="1" dirty="0" smtClean="0">
              <a:latin typeface="Times New Roman" pitchFamily="18" charset="0"/>
              <a:ea typeface="Calibri" pitchFamily="34" charset="0"/>
              <a:cs typeface="Times New Roman" pitchFamily="18" charset="0"/>
            </a:endParaRPr>
          </a:p>
        </p:txBody>
      </p:sp>
      <p:pic>
        <p:nvPicPr>
          <p:cNvPr id="46082" name="Picture 2" descr="http://a-121.ru/wp-content/uploads/2016/03/Petr.jpg"/>
          <p:cNvPicPr>
            <a:picLocks noChangeAspect="1" noChangeArrowheads="1"/>
          </p:cNvPicPr>
          <p:nvPr/>
        </p:nvPicPr>
        <p:blipFill>
          <a:blip r:embed="rId2" cstate="print"/>
          <a:srcRect/>
          <a:stretch>
            <a:fillRect/>
          </a:stretch>
        </p:blipFill>
        <p:spPr bwMode="auto">
          <a:xfrm>
            <a:off x="539552" y="1556792"/>
            <a:ext cx="3456384" cy="47525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4176464" cy="1512168"/>
          </a:xfrm>
        </p:spPr>
        <p:txBody>
          <a:bodyPr>
            <a:noAutofit/>
          </a:bodyPr>
          <a:lstStyle/>
          <a:p>
            <a:pPr algn="just"/>
            <a:r>
              <a:rPr lang="ru-RU" dirty="0" smtClean="0">
                <a:latin typeface="Calibri" pitchFamily="34" charset="0"/>
                <a:cs typeface="Times New Roman" pitchFamily="18" charset="0"/>
              </a:rPr>
              <a:t>Ю 71 Кобзева В.В. Этикет в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К 55 вопросах и ответах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В.В. Кобзева. – М.: ФАИР-ПРЕСС, 2002. – 288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806897"/>
            <a:ext cx="4248472" cy="5051103"/>
          </a:xfrm>
        </p:spPr>
        <p:txBody>
          <a:bodyPr>
            <a:normAutofit/>
          </a:bodyPr>
          <a:lstStyle/>
          <a:p>
            <a:pPr algn="just"/>
            <a:r>
              <a:rPr lang="ru-RU" sz="2000" dirty="0" smtClean="0"/>
              <a:t>Данная книга стремиться показать читателю каким приятным может быть общение, если следовать правилам этикета, как знание и применение этих правил позитивно влияют на формирование имиджа человека, и, наконец, как научиться с их помощью получать удовольствие от ежедневных контактов с окружающими. Мы живем в мире людей. Разнообразные формы общения пронизывают всю человеческую деятельность. Этикет является тем инструментом, который способствует более эффективному </a:t>
            </a:r>
            <a:r>
              <a:rPr lang="ru-RU" sz="2000" dirty="0" smtClean="0"/>
              <a:t>общению</a:t>
            </a:r>
            <a:endParaRPr lang="ru-RU" sz="2000" dirty="0"/>
          </a:p>
        </p:txBody>
      </p:sp>
      <p:pic>
        <p:nvPicPr>
          <p:cNvPr id="9218" name="Picture 2" descr="C:\Documents and Settings\lisavchova_na\Рабочий стол\этикет\7 - 0003.tif"/>
          <p:cNvPicPr>
            <a:picLocks noGrp="1" noChangeAspect="1" noChangeArrowheads="1"/>
          </p:cNvPicPr>
          <p:nvPr>
            <p:ph idx="1"/>
          </p:nvPr>
        </p:nvPicPr>
        <p:blipFill>
          <a:blip r:embed="rId2" cstate="print"/>
          <a:srcRect l="5250" t="894" r="38751" b="33294"/>
          <a:stretch>
            <a:fillRect/>
          </a:stretch>
        </p:blipFill>
        <p:spPr bwMode="auto">
          <a:xfrm>
            <a:off x="4932040" y="764704"/>
            <a:ext cx="3312368" cy="530344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Autofit/>
          </a:bodyPr>
          <a:lstStyle/>
          <a:p>
            <a:r>
              <a:rPr lang="ru-RU" sz="4000" b="1" i="1" dirty="0" smtClean="0">
                <a:solidFill>
                  <a:srgbClr val="C00000"/>
                </a:solidFill>
                <a:latin typeface="Times New Roman" pitchFamily="18" charset="0"/>
                <a:ea typeface="Calibri" pitchFamily="34" charset="0"/>
                <a:cs typeface="Times New Roman" pitchFamily="18" charset="0"/>
              </a:rPr>
              <a:t>Этикет в наше время</a:t>
            </a:r>
            <a:r>
              <a:rPr lang="ru-RU" sz="5400" b="1" i="1" dirty="0" smtClean="0">
                <a:solidFill>
                  <a:srgbClr val="C00000"/>
                </a:solidFill>
                <a:latin typeface="Times New Roman" pitchFamily="18" charset="0"/>
                <a:ea typeface="Calibri" pitchFamily="34" charset="0"/>
                <a:cs typeface="Times New Roman" pitchFamily="18" charset="0"/>
              </a:rPr>
              <a:t/>
            </a:r>
            <a:br>
              <a:rPr lang="ru-RU" sz="5400" b="1" i="1" dirty="0" smtClean="0">
                <a:solidFill>
                  <a:srgbClr val="C00000"/>
                </a:solidFill>
                <a:latin typeface="Times New Roman" pitchFamily="18" charset="0"/>
                <a:ea typeface="Calibri" pitchFamily="34" charset="0"/>
                <a:cs typeface="Times New Roman" pitchFamily="18" charset="0"/>
              </a:rPr>
            </a:br>
            <a:endParaRPr lang="ru-RU" sz="5400" b="1" i="1" dirty="0" smtClean="0">
              <a:solidFill>
                <a:srgbClr val="C00000"/>
              </a:solidFill>
              <a:latin typeface="Times New Roman" pitchFamily="18" charset="0"/>
              <a:ea typeface="Calibri" pitchFamily="34" charset="0"/>
              <a:cs typeface="Times New Roman" pitchFamily="18" charset="0"/>
            </a:endParaRPr>
          </a:p>
        </p:txBody>
      </p:sp>
      <p:sp>
        <p:nvSpPr>
          <p:cNvPr id="3" name="Прямоугольник 2"/>
          <p:cNvSpPr/>
          <p:nvPr/>
        </p:nvSpPr>
        <p:spPr>
          <a:xfrm>
            <a:off x="4283968" y="1196752"/>
            <a:ext cx="4355976" cy="4893647"/>
          </a:xfrm>
          <a:prstGeom prst="rect">
            <a:avLst/>
          </a:prstGeom>
        </p:spPr>
        <p:txBody>
          <a:bodyPr wrap="square">
            <a:spAutoFit/>
          </a:bodyPr>
          <a:lstStyle/>
          <a:p>
            <a:pPr algn="just">
              <a:buFont typeface="Arial" pitchFamily="34" charset="0"/>
              <a:buChar char="•"/>
            </a:pPr>
            <a:r>
              <a:rPr lang="ru-RU" sz="2400" b="1" i="1" dirty="0" smtClean="0">
                <a:latin typeface="Times New Roman" pitchFamily="18" charset="0"/>
                <a:ea typeface="Calibri" pitchFamily="34" charset="0"/>
                <a:cs typeface="Times New Roman" pitchFamily="18" charset="0"/>
              </a:rPr>
              <a:t>Мы с вами живем в 21 веке. Некоторые правила этикета кажутся нам смешными, устаревшими, но значит ли это, что можно вообще обойтись без правил этикета?</a:t>
            </a:r>
          </a:p>
          <a:p>
            <a:pPr algn="just">
              <a:buFont typeface="Arial" pitchFamily="34" charset="0"/>
              <a:buChar char="•"/>
            </a:pPr>
            <a:r>
              <a:rPr lang="ru-RU" sz="2400" b="1" i="1" dirty="0" smtClean="0">
                <a:latin typeface="Times New Roman" pitchFamily="18" charset="0"/>
                <a:ea typeface="Calibri" pitchFamily="34" charset="0"/>
                <a:cs typeface="Times New Roman" pitchFamily="18" charset="0"/>
              </a:rPr>
              <a:t>Большую часть времени мы проводим на работе и на деловых встречах. Поэтому нужно вести себя соответствующим образом, т.е. в рамках </a:t>
            </a:r>
            <a:r>
              <a:rPr lang="ru-RU" sz="2400" b="1" i="1" dirty="0" smtClean="0">
                <a:latin typeface="Times New Roman" pitchFamily="18" charset="0"/>
                <a:ea typeface="Calibri" pitchFamily="34" charset="0"/>
                <a:cs typeface="Times New Roman" pitchFamily="18" charset="0"/>
              </a:rPr>
              <a:t>этикета</a:t>
            </a:r>
            <a:endParaRPr lang="ru-RU" sz="2400" b="1" i="1" dirty="0" smtClean="0">
              <a:latin typeface="Times New Roman" pitchFamily="18" charset="0"/>
              <a:ea typeface="Calibri" pitchFamily="34" charset="0"/>
              <a:cs typeface="Times New Roman" pitchFamily="18" charset="0"/>
            </a:endParaRPr>
          </a:p>
        </p:txBody>
      </p:sp>
      <p:pic>
        <p:nvPicPr>
          <p:cNvPr id="48130" name="Picture 2" descr="http://blog.dp.ru/images/postpreview/92325c78-4d20-4f9e-ab21-95a4a6ae035d.jpg"/>
          <p:cNvPicPr>
            <a:picLocks noChangeAspect="1" noChangeArrowheads="1"/>
          </p:cNvPicPr>
          <p:nvPr/>
        </p:nvPicPr>
        <p:blipFill>
          <a:blip r:embed="rId2" cstate="print"/>
          <a:srcRect/>
          <a:stretch>
            <a:fillRect/>
          </a:stretch>
        </p:blipFill>
        <p:spPr bwMode="auto">
          <a:xfrm>
            <a:off x="323528" y="980728"/>
            <a:ext cx="3672408" cy="2488307"/>
          </a:xfrm>
          <a:prstGeom prst="rect">
            <a:avLst/>
          </a:prstGeom>
          <a:ln>
            <a:noFill/>
          </a:ln>
          <a:effectLst>
            <a:outerShdw blurRad="292100" dist="139700" dir="2700000" algn="tl" rotWithShape="0">
              <a:srgbClr val="333333">
                <a:alpha val="65000"/>
              </a:srgbClr>
            </a:outerShdw>
          </a:effectLst>
        </p:spPr>
      </p:pic>
      <p:pic>
        <p:nvPicPr>
          <p:cNvPr id="48132" name="Picture 4" descr="http://www.eventloglstic.ru/wp-content/uploads/2013/09/Etiket_del_1.jpg"/>
          <p:cNvPicPr>
            <a:picLocks noChangeAspect="1" noChangeArrowheads="1"/>
          </p:cNvPicPr>
          <p:nvPr/>
        </p:nvPicPr>
        <p:blipFill>
          <a:blip r:embed="rId3" cstate="print"/>
          <a:srcRect/>
          <a:stretch>
            <a:fillRect/>
          </a:stretch>
        </p:blipFill>
        <p:spPr bwMode="auto">
          <a:xfrm>
            <a:off x="251520" y="3789040"/>
            <a:ext cx="3744416" cy="253290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4104456" cy="1512168"/>
          </a:xfrm>
        </p:spPr>
        <p:txBody>
          <a:bodyPr>
            <a:noAutofit/>
          </a:bodyPr>
          <a:lstStyle/>
          <a:p>
            <a:pPr algn="just"/>
            <a:r>
              <a:rPr lang="ru-RU" dirty="0" smtClean="0">
                <a:latin typeface="Calibri" pitchFamily="34" charset="0"/>
                <a:cs typeface="Times New Roman" pitchFamily="18" charset="0"/>
              </a:rPr>
              <a:t>Ю 71 Кузнецов И.Н.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К 79 Современный этикет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И.Н. Кузнецов. – М.: Дашков и К, 2005. – 496 с. </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556792"/>
            <a:ext cx="4320480" cy="5517232"/>
          </a:xfrm>
        </p:spPr>
        <p:txBody>
          <a:bodyPr>
            <a:noAutofit/>
          </a:bodyPr>
          <a:lstStyle/>
          <a:p>
            <a:pPr algn="just"/>
            <a:r>
              <a:rPr lang="ru-RU" sz="2000" dirty="0" smtClean="0"/>
              <a:t>Современный этикет – это своеобразный кодекс хороших манер и правил поведения. Как правильно знакомиться, приветствовать друг друга, как вести себя в театре, магазине, общественном транспорте, как наносить визиты и принимать гостей , как организовать дипломатический прием или семейный праздник, как сервировать стол – об этом и многом другом вы узнаете, прочитав эту книгу. Данное издание поможет овладеть правилами современного этикета, а также познакомит с особенностями поведения в других </a:t>
            </a:r>
            <a:r>
              <a:rPr lang="ru-RU" sz="2000" dirty="0" smtClean="0"/>
              <a:t>странах</a:t>
            </a:r>
            <a:endParaRPr lang="ru-RU" sz="2000" dirty="0"/>
          </a:p>
        </p:txBody>
      </p:sp>
      <p:pic>
        <p:nvPicPr>
          <p:cNvPr id="7170" name="Picture 2" descr="C:\Documents and Settings\lisavchova_na\Рабочий стол\этикет\7 - 0004.tif"/>
          <p:cNvPicPr>
            <a:picLocks noGrp="1" noChangeAspect="1" noChangeArrowheads="1"/>
          </p:cNvPicPr>
          <p:nvPr>
            <p:ph idx="1"/>
          </p:nvPr>
        </p:nvPicPr>
        <p:blipFill>
          <a:blip r:embed="rId2" cstate="print"/>
          <a:srcRect l="14" r="30531" b="30486"/>
          <a:stretch>
            <a:fillRect/>
          </a:stretch>
        </p:blipFill>
        <p:spPr bwMode="auto">
          <a:xfrm>
            <a:off x="5004048" y="1124744"/>
            <a:ext cx="3096344" cy="4399367"/>
          </a:xfrm>
          <a:prstGeom prst="rect">
            <a:avLst/>
          </a:prstGeom>
          <a:noFill/>
          <a:ln>
            <a:solidFill>
              <a:schemeClr val="accent6">
                <a:lumMod val="40000"/>
                <a:lumOff val="60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soloman.ru/uploads/posts/2011-12/i601lk6ftz.jpg"/>
          <p:cNvPicPr>
            <a:picLocks noChangeAspect="1" noChangeArrowheads="1"/>
          </p:cNvPicPr>
          <p:nvPr/>
        </p:nvPicPr>
        <p:blipFill>
          <a:blip r:embed="rId2" cstate="print"/>
          <a:srcRect l="7560" t="8675" r="7121" b="25639"/>
          <a:stretch>
            <a:fillRect/>
          </a:stretch>
        </p:blipFill>
        <p:spPr bwMode="auto">
          <a:xfrm>
            <a:off x="1547664" y="1484784"/>
            <a:ext cx="6120680" cy="3960440"/>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2771800" y="5661248"/>
            <a:ext cx="995209" cy="461665"/>
          </a:xfrm>
          <a:prstGeom prst="rect">
            <a:avLst/>
          </a:prstGeom>
        </p:spPr>
        <p:txBody>
          <a:bodyPr wrap="none">
            <a:spAutoFit/>
          </a:bodyPr>
          <a:lstStyle/>
          <a:p>
            <a:r>
              <a:rPr lang="ru-RU" sz="2400" b="1" i="1" dirty="0" smtClean="0">
                <a:latin typeface="Times New Roman" pitchFamily="18" charset="0"/>
                <a:ea typeface="Calibri" pitchFamily="34" charset="0"/>
                <a:cs typeface="Times New Roman" pitchFamily="18" charset="0"/>
              </a:rPr>
              <a:t>18 век</a:t>
            </a:r>
          </a:p>
        </p:txBody>
      </p:sp>
      <p:sp>
        <p:nvSpPr>
          <p:cNvPr id="4" name="Прямоугольник 3"/>
          <p:cNvSpPr/>
          <p:nvPr/>
        </p:nvSpPr>
        <p:spPr>
          <a:xfrm>
            <a:off x="5868144" y="5661248"/>
            <a:ext cx="995209" cy="461665"/>
          </a:xfrm>
          <a:prstGeom prst="rect">
            <a:avLst/>
          </a:prstGeom>
        </p:spPr>
        <p:txBody>
          <a:bodyPr wrap="none">
            <a:spAutoFit/>
          </a:bodyPr>
          <a:lstStyle/>
          <a:p>
            <a:r>
              <a:rPr lang="ru-RU" sz="2400" b="1" i="1" dirty="0" smtClean="0">
                <a:latin typeface="Times New Roman" pitchFamily="18" charset="0"/>
                <a:ea typeface="Calibri" pitchFamily="34" charset="0"/>
                <a:cs typeface="Times New Roman" pitchFamily="18" charset="0"/>
              </a:rPr>
              <a:t>20 век</a:t>
            </a:r>
          </a:p>
        </p:txBody>
      </p:sp>
      <p:sp>
        <p:nvSpPr>
          <p:cNvPr id="5" name="Прямоугольник 4"/>
          <p:cNvSpPr/>
          <p:nvPr/>
        </p:nvSpPr>
        <p:spPr>
          <a:xfrm>
            <a:off x="827584" y="476672"/>
            <a:ext cx="7415363" cy="707886"/>
          </a:xfrm>
          <a:prstGeom prst="rect">
            <a:avLst/>
          </a:prstGeom>
        </p:spPr>
        <p:txBody>
          <a:bodyPr wrap="none">
            <a:spAutoFit/>
          </a:bodyPr>
          <a:lstStyle/>
          <a:p>
            <a:r>
              <a:rPr lang="ru-RU" sz="4000" b="1" i="1" dirty="0" smtClean="0">
                <a:latin typeface="Times New Roman" pitchFamily="18" charset="0"/>
                <a:ea typeface="Calibri" pitchFamily="34" charset="0"/>
                <a:cs typeface="Times New Roman" pitchFamily="18" charset="0"/>
              </a:rPr>
              <a:t>Этикет меняется с прогрессом</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4176464" cy="1512168"/>
          </a:xfrm>
        </p:spPr>
        <p:txBody>
          <a:bodyPr>
            <a:noAutofit/>
          </a:bodyPr>
          <a:lstStyle/>
          <a:p>
            <a:pPr algn="just"/>
            <a:r>
              <a:rPr lang="ru-RU" dirty="0" smtClean="0">
                <a:latin typeface="Calibri" pitchFamily="34" charset="0"/>
                <a:cs typeface="Times New Roman" pitchFamily="18" charset="0"/>
              </a:rPr>
              <a:t>Ю 71 Мирзоян А.П. Мир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М 63 этикета: энциклопедия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А.П. Мирзоян. – 2-е изд. – Челябинск: Урал Л.Т.Д., 2002.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404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772816"/>
            <a:ext cx="4248472" cy="5085184"/>
          </a:xfrm>
        </p:spPr>
        <p:txBody>
          <a:bodyPr>
            <a:normAutofit lnSpcReduction="10000"/>
          </a:bodyPr>
          <a:lstStyle/>
          <a:p>
            <a:pPr algn="just"/>
            <a:r>
              <a:rPr lang="ru-RU" sz="2000" dirty="0" smtClean="0"/>
              <a:t>Деловой этикет- это набор правил и указаний, которые, регламентируя отношения между людьми, призваны помочь вам сделать ваши профессиональные отношения более гармоничными, продуктивными, управляемыми и содержательными. Соблюдая деловой этикет и зная тончайшие нюансы обходительного и уважительного общения с коллегами и деловыми партнерами, вы, без сомнения, сможете устроиться на хорошую работу, сделать великолепную карьеру и успешно решать поставленные перед вами задачи в </a:t>
            </a:r>
            <a:r>
              <a:rPr lang="ru-RU" sz="2000" dirty="0" smtClean="0"/>
              <a:t>бизнесе</a:t>
            </a:r>
            <a:r>
              <a:rPr lang="ru-RU" sz="2000" dirty="0" smtClean="0"/>
              <a:t/>
            </a:r>
            <a:br>
              <a:rPr lang="ru-RU" sz="2000" dirty="0" smtClean="0"/>
            </a:br>
            <a:endParaRPr lang="ru-RU" sz="2000" dirty="0"/>
          </a:p>
        </p:txBody>
      </p:sp>
      <p:pic>
        <p:nvPicPr>
          <p:cNvPr id="12290" name="Picture 2" descr="C:\Documents and Settings\lisavchova_na\Рабочий стол\этикет\7 - 0007.tif"/>
          <p:cNvPicPr>
            <a:picLocks noGrp="1" noChangeAspect="1" noChangeArrowheads="1"/>
          </p:cNvPicPr>
          <p:nvPr>
            <p:ph idx="1"/>
          </p:nvPr>
        </p:nvPicPr>
        <p:blipFill>
          <a:blip r:embed="rId2" cstate="print"/>
          <a:srcRect l="3340" t="2248" r="41012" b="32548"/>
          <a:stretch>
            <a:fillRect/>
          </a:stretch>
        </p:blipFill>
        <p:spPr bwMode="auto">
          <a:xfrm>
            <a:off x="5076056" y="1268760"/>
            <a:ext cx="2808312" cy="4320480"/>
          </a:xfrm>
          <a:prstGeom prst="rect">
            <a:avLst/>
          </a:prstGeom>
          <a:noFill/>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920880" cy="1938992"/>
          </a:xfrm>
          <a:prstGeom prst="rect">
            <a:avLst/>
          </a:prstGeom>
        </p:spPr>
        <p:txBody>
          <a:bodyPr wrap="square">
            <a:spAutoFit/>
          </a:bodyPr>
          <a:lstStyle/>
          <a:p>
            <a:pPr algn="ctr"/>
            <a:r>
              <a:rPr lang="ru-RU" sz="4000" b="1" i="1" dirty="0" smtClean="0">
                <a:solidFill>
                  <a:srgbClr val="C00000"/>
                </a:solidFill>
                <a:latin typeface="Times New Roman" pitchFamily="18" charset="0"/>
                <a:ea typeface="Calibri" pitchFamily="34" charset="0"/>
                <a:cs typeface="Times New Roman" pitchFamily="18" charset="0"/>
              </a:rPr>
              <a:t>Приветствие в разных странах мира</a:t>
            </a:r>
            <a:br>
              <a:rPr lang="ru-RU" sz="4000" b="1" i="1" dirty="0" smtClean="0">
                <a:solidFill>
                  <a:srgbClr val="C00000"/>
                </a:solidFill>
                <a:latin typeface="Times New Roman" pitchFamily="18" charset="0"/>
                <a:ea typeface="Calibri" pitchFamily="34" charset="0"/>
                <a:cs typeface="Times New Roman" pitchFamily="18" charset="0"/>
              </a:rPr>
            </a:br>
            <a:endParaRPr lang="ru-RU" sz="4000" b="1" i="1" dirty="0" smtClean="0">
              <a:solidFill>
                <a:srgbClr val="C00000"/>
              </a:solidFill>
              <a:latin typeface="Times New Roman" pitchFamily="18" charset="0"/>
              <a:ea typeface="Calibri" pitchFamily="34" charset="0"/>
              <a:cs typeface="Times New Roman" pitchFamily="18" charset="0"/>
            </a:endParaRPr>
          </a:p>
        </p:txBody>
      </p:sp>
      <p:pic>
        <p:nvPicPr>
          <p:cNvPr id="58370" name="Picture 2" descr="http://mc-uspex.ru/admin/ckfinder/userfiles/images/image%283%29.jpg"/>
          <p:cNvPicPr>
            <a:picLocks noChangeAspect="1" noChangeArrowheads="1"/>
          </p:cNvPicPr>
          <p:nvPr/>
        </p:nvPicPr>
        <p:blipFill>
          <a:blip r:embed="rId2" cstate="print"/>
          <a:srcRect/>
          <a:stretch>
            <a:fillRect/>
          </a:stretch>
        </p:blipFill>
        <p:spPr bwMode="auto">
          <a:xfrm>
            <a:off x="467544" y="1628800"/>
            <a:ext cx="3974604" cy="2499371"/>
          </a:xfrm>
          <a:prstGeom prst="rect">
            <a:avLst/>
          </a:prstGeom>
          <a:ln>
            <a:noFill/>
          </a:ln>
          <a:effectLst>
            <a:outerShdw blurRad="292100" dist="139700" dir="2700000" algn="tl" rotWithShape="0">
              <a:srgbClr val="333333">
                <a:alpha val="65000"/>
              </a:srgbClr>
            </a:outerShdw>
          </a:effectLst>
        </p:spPr>
      </p:pic>
      <p:pic>
        <p:nvPicPr>
          <p:cNvPr id="58372" name="Picture 4" descr="http://suptg.thisisnotatrueending.com/archive/32241123/images/1400616374671.jpg"/>
          <p:cNvPicPr>
            <a:picLocks noChangeAspect="1" noChangeArrowheads="1"/>
          </p:cNvPicPr>
          <p:nvPr/>
        </p:nvPicPr>
        <p:blipFill>
          <a:blip r:embed="rId3" cstate="print"/>
          <a:srcRect/>
          <a:stretch>
            <a:fillRect/>
          </a:stretch>
        </p:blipFill>
        <p:spPr bwMode="auto">
          <a:xfrm>
            <a:off x="971600" y="4437112"/>
            <a:ext cx="3024336" cy="1944216"/>
          </a:xfrm>
          <a:prstGeom prst="rect">
            <a:avLst/>
          </a:prstGeom>
          <a:ln>
            <a:noFill/>
          </a:ln>
          <a:effectLst>
            <a:outerShdw blurRad="292100" dist="139700" dir="2700000" algn="tl" rotWithShape="0">
              <a:srgbClr val="333333">
                <a:alpha val="65000"/>
              </a:srgbClr>
            </a:outerShdw>
          </a:effectLst>
        </p:spPr>
      </p:pic>
      <p:pic>
        <p:nvPicPr>
          <p:cNvPr id="58374" name="Picture 6" descr="http://www.porjati.ru/uploads/posts/2012-03/thumbs/1331795676_bill_2.jpg"/>
          <p:cNvPicPr>
            <a:picLocks noChangeAspect="1" noChangeArrowheads="1"/>
          </p:cNvPicPr>
          <p:nvPr/>
        </p:nvPicPr>
        <p:blipFill>
          <a:blip r:embed="rId4" cstate="print"/>
          <a:srcRect/>
          <a:stretch>
            <a:fillRect/>
          </a:stretch>
        </p:blipFill>
        <p:spPr bwMode="auto">
          <a:xfrm>
            <a:off x="4788024" y="3789040"/>
            <a:ext cx="3816424" cy="2838450"/>
          </a:xfrm>
          <a:prstGeom prst="rect">
            <a:avLst/>
          </a:prstGeom>
          <a:ln>
            <a:noFill/>
          </a:ln>
          <a:effectLst>
            <a:outerShdw blurRad="292100" dist="139700" dir="2700000" algn="tl" rotWithShape="0">
              <a:srgbClr val="333333">
                <a:alpha val="65000"/>
              </a:srgbClr>
            </a:outerShdw>
          </a:effectLst>
        </p:spPr>
      </p:pic>
      <p:pic>
        <p:nvPicPr>
          <p:cNvPr id="57346" name="Picture 2" descr="https://im2-tub-ru.yandex.net/i?id=574179b61f63cf14a914039b68e74b93&amp;n=33&amp;h=215&amp;w=322"/>
          <p:cNvPicPr>
            <a:picLocks noChangeAspect="1" noChangeArrowheads="1"/>
          </p:cNvPicPr>
          <p:nvPr/>
        </p:nvPicPr>
        <p:blipFill>
          <a:blip r:embed="rId5" cstate="print"/>
          <a:srcRect/>
          <a:stretch>
            <a:fillRect/>
          </a:stretch>
        </p:blipFill>
        <p:spPr bwMode="auto">
          <a:xfrm>
            <a:off x="5220072" y="1556792"/>
            <a:ext cx="3067050" cy="204787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usevik.ru/data/5632529ab0bd4.jpg"/>
          <p:cNvPicPr>
            <a:picLocks noChangeAspect="1" noChangeArrowheads="1"/>
          </p:cNvPicPr>
          <p:nvPr/>
        </p:nvPicPr>
        <p:blipFill>
          <a:blip r:embed="rId2" cstate="print"/>
          <a:srcRect/>
          <a:stretch>
            <a:fillRect/>
          </a:stretch>
        </p:blipFill>
        <p:spPr bwMode="auto">
          <a:xfrm>
            <a:off x="683568" y="548680"/>
            <a:ext cx="7776864" cy="5832647"/>
          </a:xfrm>
          <a:prstGeom prst="rect">
            <a:avLst/>
          </a:prstGeom>
          <a:ln>
            <a:noFill/>
          </a:ln>
          <a:effectLst>
            <a:outerShdw blurRad="292100" dist="139700" dir="2700000" algn="tl" rotWithShape="0">
              <a:srgbClr val="333333">
                <a:alpha val="65000"/>
              </a:srgbClr>
            </a:outerShdw>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4176464" cy="1512168"/>
          </a:xfrm>
        </p:spPr>
        <p:txBody>
          <a:bodyPr>
            <a:noAutofit/>
          </a:bodyPr>
          <a:lstStyle/>
          <a:p>
            <a:pPr algn="just"/>
            <a:r>
              <a:rPr lang="ru-RU" dirty="0" smtClean="0">
                <a:latin typeface="Calibri" pitchFamily="34" charset="0"/>
                <a:cs typeface="Times New Roman" pitchFamily="18" charset="0"/>
              </a:rPr>
              <a:t>Ю 71 Кибанов А.Я. Этика деловых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К 38 отношений: учебник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А.Я. Кибанов, Д.К. Захаров,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В.Г. Коновалова. - </a:t>
            </a:r>
            <a:r>
              <a:rPr lang="ru-RU" dirty="0" smtClean="0"/>
              <a:t>Изд. 2-е, испр. и доп. - М. : Инфра-М, 2010. - 424 с. </a:t>
            </a:r>
            <a:br>
              <a:rPr lang="ru-RU" dirty="0" smtClean="0"/>
            </a:b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2211561"/>
            <a:ext cx="4248472" cy="4646439"/>
          </a:xfrm>
        </p:spPr>
        <p:txBody>
          <a:bodyPr>
            <a:normAutofit lnSpcReduction="10000"/>
          </a:bodyPr>
          <a:lstStyle/>
          <a:p>
            <a:pPr algn="just"/>
            <a:r>
              <a:rPr lang="ru-RU" sz="2000" dirty="0" smtClean="0"/>
              <a:t>В десятой главе данного учебника подробно раскрывается сущность этикета, имиджа делового человека, содержание визитной карточки. Здесь также рассматриваются вопросы этикета приветствий и представлений, внешнего облика делового человека. В последней главе данного пособия характеризуются правила поведения в общественных местах, этикет деловых приемов, особенности делового общения с иностранными партнерами, а также вопросы искусства комплиментов и вручения  </a:t>
            </a:r>
            <a:r>
              <a:rPr lang="ru-RU" sz="2000" dirty="0" smtClean="0"/>
              <a:t>подарков</a:t>
            </a:r>
            <a:endParaRPr lang="ru-RU" sz="2000" dirty="0"/>
          </a:p>
        </p:txBody>
      </p:sp>
      <p:pic>
        <p:nvPicPr>
          <p:cNvPr id="5" name="Picture 2" descr="C:\Documents and Settings\lisavchova_na\Рабочий стол\этикет\7 - 0011.tif"/>
          <p:cNvPicPr>
            <a:picLocks noGrp="1" noChangeAspect="1" noChangeArrowheads="1"/>
          </p:cNvPicPr>
          <p:nvPr>
            <p:ph idx="1"/>
          </p:nvPr>
        </p:nvPicPr>
        <p:blipFill>
          <a:blip r:embed="rId2" cstate="print"/>
          <a:srcRect l="3500" r="28251" b="27037"/>
          <a:stretch>
            <a:fillRect/>
          </a:stretch>
        </p:blipFill>
        <p:spPr bwMode="auto">
          <a:xfrm>
            <a:off x="4932040" y="1196752"/>
            <a:ext cx="3096344" cy="4592886"/>
          </a:xfrm>
          <a:prstGeom prst="rect">
            <a:avLst/>
          </a:prstGeom>
          <a:noFill/>
          <a:ln>
            <a:solidFill>
              <a:schemeClr val="bg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908720"/>
            <a:ext cx="6264696" cy="4893647"/>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Обычай приветствовать друг друга при встрече, пожалуй, самый древний из сохранившихся в обществе до наших дней. В нем, как в зеркале, отражается степень воспитанности человека, и во многом зависит, насколько благоприятное впечатление он производит, а исправить его, как известно, необычайно сложно. Приветствие является свидетельством уважения, своеобразным «индикатором» вежливого отношения к окружающим, и в соответствии с ним они будут выбирать свою линию поведения в данной </a:t>
            </a:r>
            <a:r>
              <a:rPr lang="ru-RU" sz="2400" b="1" i="1" dirty="0" smtClean="0">
                <a:latin typeface="Times New Roman" pitchFamily="18" charset="0"/>
                <a:ea typeface="Calibri" pitchFamily="34" charset="0"/>
                <a:cs typeface="Times New Roman" pitchFamily="18" charset="0"/>
              </a:rPr>
              <a:t>ситуации</a:t>
            </a:r>
            <a:endParaRPr lang="ru-RU" sz="24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332656"/>
            <a:ext cx="8858280" cy="1538883"/>
          </a:xfrm>
          <a:prstGeom prst="rect">
            <a:avLst/>
          </a:prstGeom>
        </p:spPr>
        <p:txBody>
          <a:bodyPr wrap="square">
            <a:spAutoFit/>
          </a:bodyPr>
          <a:lstStyle/>
          <a:p>
            <a:pPr algn="ctr"/>
            <a:r>
              <a:rPr lang="ru-RU" sz="4000" b="1" i="1" dirty="0" smtClean="0">
                <a:solidFill>
                  <a:srgbClr val="C00000"/>
                </a:solidFill>
                <a:latin typeface="Times New Roman" pitchFamily="18" charset="0"/>
                <a:ea typeface="Calibri" pitchFamily="34" charset="0"/>
                <a:cs typeface="Times New Roman" pitchFamily="18" charset="0"/>
              </a:rPr>
              <a:t>Приветствие</a:t>
            </a:r>
          </a:p>
          <a:p>
            <a:endParaRPr lang="ru-RU" sz="5400" b="1" i="1" dirty="0" smtClean="0">
              <a:solidFill>
                <a:srgbClr val="C00000"/>
              </a:solidFill>
              <a:latin typeface="Times New Roman" pitchFamily="18" charset="0"/>
              <a:ea typeface="Calibri" pitchFamily="34" charset="0"/>
              <a:cs typeface="Times New Roman" pitchFamily="18" charset="0"/>
            </a:endParaRPr>
          </a:p>
        </p:txBody>
      </p:sp>
      <p:sp>
        <p:nvSpPr>
          <p:cNvPr id="3" name="Прямоугольник 2"/>
          <p:cNvSpPr/>
          <p:nvPr/>
        </p:nvSpPr>
        <p:spPr>
          <a:xfrm>
            <a:off x="4932040" y="1628800"/>
            <a:ext cx="3528392" cy="3785652"/>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Приветствие было первой формой культуры общения людей. Но вот, что интересно: жесты при приветствиях у разных народов были и остаются разными, хотя и выражали одно и </a:t>
            </a:r>
            <a:r>
              <a:rPr lang="ru-RU" sz="2400" b="1" i="1" dirty="0" smtClean="0">
                <a:latin typeface="Times New Roman" pitchFamily="18" charset="0"/>
                <a:ea typeface="Calibri" pitchFamily="34" charset="0"/>
                <a:cs typeface="Times New Roman" pitchFamily="18" charset="0"/>
              </a:rPr>
              <a:t>тоже</a:t>
            </a:r>
            <a:endParaRPr lang="ru-RU" sz="2400" b="1" i="1" dirty="0" smtClean="0">
              <a:latin typeface="Times New Roman" pitchFamily="18" charset="0"/>
              <a:ea typeface="Calibri" pitchFamily="34" charset="0"/>
              <a:cs typeface="Times New Roman" pitchFamily="18" charset="0"/>
            </a:endParaRPr>
          </a:p>
        </p:txBody>
      </p:sp>
      <p:pic>
        <p:nvPicPr>
          <p:cNvPr id="4" name="Picture 2" descr="http://mc-uspex.ru/admin/ckfinder/userfiles/images/image%283%29.jpg"/>
          <p:cNvPicPr>
            <a:picLocks noChangeAspect="1" noChangeArrowheads="1"/>
          </p:cNvPicPr>
          <p:nvPr/>
        </p:nvPicPr>
        <p:blipFill>
          <a:blip r:embed="rId2" cstate="print"/>
          <a:srcRect/>
          <a:stretch>
            <a:fillRect/>
          </a:stretch>
        </p:blipFill>
        <p:spPr bwMode="auto">
          <a:xfrm>
            <a:off x="539552" y="1484784"/>
            <a:ext cx="3974604" cy="2499371"/>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395536" y="4293096"/>
            <a:ext cx="4572000" cy="1938992"/>
          </a:xfrm>
          <a:prstGeom prst="rect">
            <a:avLst/>
          </a:prstGeom>
        </p:spPr>
        <p:txBody>
          <a:bodyPr>
            <a:spAutoFit/>
          </a:bodyPr>
          <a:lstStyle/>
          <a:p>
            <a:r>
              <a:rPr lang="ru-RU" sz="2000" b="1" i="1" dirty="0" smtClean="0">
                <a:latin typeface="Times New Roman" pitchFamily="18" charset="0"/>
                <a:ea typeface="Calibri" pitchFamily="34" charset="0"/>
                <a:cs typeface="Times New Roman" pitchFamily="18" charset="0"/>
              </a:rPr>
              <a:t>Французы, англичане и испанцы при рукопожатии дежурно произносят: «Как дела? ». </a:t>
            </a:r>
            <a:br>
              <a:rPr lang="ru-RU" sz="2000" b="1" i="1" dirty="0" smtClean="0">
                <a:latin typeface="Times New Roman" pitchFamily="18" charset="0"/>
                <a:ea typeface="Calibri" pitchFamily="34" charset="0"/>
                <a:cs typeface="Times New Roman" pitchFamily="18" charset="0"/>
              </a:rPr>
            </a:br>
            <a:r>
              <a:rPr lang="ru-RU" sz="2000" b="1" i="1" dirty="0" smtClean="0">
                <a:latin typeface="Times New Roman" pitchFamily="18" charset="0"/>
                <a:ea typeface="Calibri" pitchFamily="34" charset="0"/>
                <a:cs typeface="Times New Roman" pitchFamily="18" charset="0"/>
              </a:rPr>
              <a:t>Французы также любят воздушные поцелуи вместе с прикосновениями </a:t>
            </a:r>
            <a:r>
              <a:rPr lang="ru-RU" sz="2000" b="1" i="1" dirty="0" smtClean="0">
                <a:latin typeface="Times New Roman" pitchFamily="18" charset="0"/>
                <a:ea typeface="Calibri" pitchFamily="34" charset="0"/>
                <a:cs typeface="Times New Roman" pitchFamily="18" charset="0"/>
              </a:rPr>
              <a:t>щек</a:t>
            </a:r>
            <a:endParaRPr lang="ru-RU" sz="20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wildwildworld.net.ua/sites/default/files/styles/thic_photo/public/images/extraordinarnye-privetstviya-3.jpg?itok=5lQl536u"/>
          <p:cNvPicPr>
            <a:picLocks noChangeAspect="1" noChangeArrowheads="1"/>
          </p:cNvPicPr>
          <p:nvPr/>
        </p:nvPicPr>
        <p:blipFill>
          <a:blip r:embed="rId2" cstate="print"/>
          <a:srcRect/>
          <a:stretch>
            <a:fillRect/>
          </a:stretch>
        </p:blipFill>
        <p:spPr bwMode="auto">
          <a:xfrm>
            <a:off x="467544" y="620688"/>
            <a:ext cx="3960440" cy="2952328"/>
          </a:xfrm>
          <a:prstGeom prst="rect">
            <a:avLst/>
          </a:prstGeom>
          <a:ln>
            <a:noFill/>
          </a:ln>
          <a:effectLst>
            <a:outerShdw blurRad="292100" dist="139700" dir="2700000" algn="tl" rotWithShape="0">
              <a:srgbClr val="333333">
                <a:alpha val="65000"/>
              </a:srgbClr>
            </a:outerShdw>
          </a:effectLst>
        </p:spPr>
      </p:pic>
      <p:pic>
        <p:nvPicPr>
          <p:cNvPr id="56326" name="Picture 6" descr="http://smartnews.ru/storage/c/2013/08/14/1376469195_699844_75.jpg"/>
          <p:cNvPicPr>
            <a:picLocks noChangeAspect="1" noChangeArrowheads="1"/>
          </p:cNvPicPr>
          <p:nvPr/>
        </p:nvPicPr>
        <p:blipFill>
          <a:blip r:embed="rId3" cstate="print"/>
          <a:srcRect/>
          <a:stretch>
            <a:fillRect/>
          </a:stretch>
        </p:blipFill>
        <p:spPr bwMode="auto">
          <a:xfrm>
            <a:off x="4860032" y="3140968"/>
            <a:ext cx="3744416" cy="2736304"/>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323528" y="3717032"/>
            <a:ext cx="4104456" cy="2554545"/>
          </a:xfrm>
          <a:prstGeom prst="rect">
            <a:avLst/>
          </a:prstGeom>
        </p:spPr>
        <p:txBody>
          <a:bodyPr wrap="square">
            <a:spAutoFit/>
          </a:bodyPr>
          <a:lstStyle/>
          <a:p>
            <a:pPr algn="just"/>
            <a:r>
              <a:rPr lang="ru-RU" sz="2000" b="1" i="1" dirty="0" smtClean="0">
                <a:latin typeface="Times New Roman" pitchFamily="18" charset="0"/>
                <a:ea typeface="Calibri" pitchFamily="34" charset="0"/>
                <a:cs typeface="Times New Roman" pitchFamily="18" charset="0"/>
              </a:rPr>
              <a:t>Северные народности – Эскимосы также как и Полинезийцы прикасаются губами к лицу с дыханием или соприкасаются кончиками носа «дыхание жизни» (становление знакомыми). Почти таким же образом ведут себя жители Тувалу и </a:t>
            </a:r>
            <a:r>
              <a:rPr lang="ru-RU" sz="2000" b="1" i="1" dirty="0" smtClean="0">
                <a:latin typeface="Times New Roman" pitchFamily="18" charset="0"/>
                <a:ea typeface="Calibri" pitchFamily="34" charset="0"/>
                <a:cs typeface="Times New Roman" pitchFamily="18" charset="0"/>
              </a:rPr>
              <a:t>Самоа </a:t>
            </a:r>
            <a:endParaRPr lang="ru-RU" sz="2000" b="1" i="1" dirty="0" smtClean="0">
              <a:latin typeface="Times New Roman" pitchFamily="18" charset="0"/>
              <a:ea typeface="Calibri" pitchFamily="34" charset="0"/>
              <a:cs typeface="Times New Roman" pitchFamily="18" charset="0"/>
            </a:endParaRPr>
          </a:p>
        </p:txBody>
      </p:sp>
      <p:sp>
        <p:nvSpPr>
          <p:cNvPr id="10" name="Прямоугольник 9"/>
          <p:cNvSpPr/>
          <p:nvPr/>
        </p:nvSpPr>
        <p:spPr>
          <a:xfrm>
            <a:off x="4788024" y="1052736"/>
            <a:ext cx="3888432" cy="1631216"/>
          </a:xfrm>
          <a:prstGeom prst="rect">
            <a:avLst/>
          </a:prstGeom>
        </p:spPr>
        <p:txBody>
          <a:bodyPr wrap="square">
            <a:spAutoFit/>
          </a:bodyPr>
          <a:lstStyle/>
          <a:p>
            <a:pPr algn="just"/>
            <a:r>
              <a:rPr lang="ru-RU" sz="2000" b="1" i="1" dirty="0" smtClean="0">
                <a:latin typeface="Times New Roman" pitchFamily="18" charset="0"/>
                <a:ea typeface="Calibri" pitchFamily="34" charset="0"/>
                <a:cs typeface="Times New Roman" pitchFamily="18" charset="0"/>
              </a:rPr>
              <a:t>Индусы при встрече складывают руки ладонями внутрь у своей груди. Дзен буддисты ограничиваются ладонью около </a:t>
            </a:r>
            <a:r>
              <a:rPr lang="ru-RU" sz="2000" b="1" i="1" dirty="0" smtClean="0">
                <a:latin typeface="Times New Roman" pitchFamily="18" charset="0"/>
                <a:ea typeface="Calibri" pitchFamily="34" charset="0"/>
                <a:cs typeface="Times New Roman" pitchFamily="18" charset="0"/>
              </a:rPr>
              <a:t>сердца </a:t>
            </a:r>
            <a:endParaRPr lang="ru-RU" sz="2000" b="1" i="1" dirty="0" smtClean="0">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149080"/>
            <a:ext cx="3294112" cy="1323439"/>
          </a:xfrm>
          <a:prstGeom prst="rect">
            <a:avLst/>
          </a:prstGeom>
        </p:spPr>
        <p:txBody>
          <a:bodyPr wrap="square">
            <a:spAutoFit/>
          </a:bodyPr>
          <a:lstStyle/>
          <a:p>
            <a:pPr algn="just"/>
            <a:r>
              <a:rPr lang="ru-RU" sz="2000" b="1" i="1" dirty="0" smtClean="0">
                <a:latin typeface="Times New Roman" pitchFamily="18" charset="0"/>
                <a:ea typeface="Calibri" pitchFamily="34" charset="0"/>
                <a:cs typeface="Times New Roman" pitchFamily="18" charset="0"/>
              </a:rPr>
              <a:t>Австралийские Аборигены при приветствии исполняют короткий ритуальный </a:t>
            </a:r>
            <a:r>
              <a:rPr lang="ru-RU" sz="2000" b="1" i="1" dirty="0" smtClean="0">
                <a:latin typeface="Times New Roman" pitchFamily="18" charset="0"/>
                <a:ea typeface="Calibri" pitchFamily="34" charset="0"/>
                <a:cs typeface="Times New Roman" pitchFamily="18" charset="0"/>
              </a:rPr>
              <a:t>танец</a:t>
            </a:r>
            <a:endParaRPr lang="ru-RU" sz="2000" b="1" i="1" dirty="0" smtClean="0">
              <a:latin typeface="Times New Roman" pitchFamily="18" charset="0"/>
              <a:ea typeface="Calibri" pitchFamily="34" charset="0"/>
              <a:cs typeface="Times New Roman" pitchFamily="18" charset="0"/>
            </a:endParaRPr>
          </a:p>
        </p:txBody>
      </p:sp>
      <p:pic>
        <p:nvPicPr>
          <p:cNvPr id="58370" name="Picture 2" descr="&amp;Acy;&amp;vcy;&amp;scy;&amp;tcy;&amp;rcy;&amp;acy;&amp;lcy;&amp;icy;&amp;jcy;&amp;scy;&amp;kcy;&amp;icy;&amp;iecy; &amp;Acy;&amp;bcy;&amp;ocy;&amp;rcy;&amp;icy;&amp;gcy;&amp;iecy;&amp;ncy;&amp;ycy; &amp;pcy;&amp;rcy;&amp;icy; &amp;pcy;&amp;rcy;&amp;icy;&amp;vcy;&amp;iecy;&amp;tcy;&amp;scy;&amp;tcy;&amp;vcy;&amp;icy;&amp;icy; &amp;icy;&amp;scy;&amp;pcy;&amp;ocy;&amp;lcy;&amp;ncy;&amp;yacy;&amp;yucy;&amp;tcy; &amp;kcy;&amp;ocy;&amp;rcy;&amp;ocy;&amp;tcy;&amp;kcy;&amp;icy;&amp;jcy; &amp;rcy;&amp;icy;&amp;tcy;&amp;ucy;&amp;acy;&amp;lcy;&amp;softcy;&amp;ncy;&amp;ycy;&amp;jcy; &amp;tcy;&amp;acy;&amp;ncy;&amp;iecy;&amp;tscy;"/>
          <p:cNvPicPr>
            <a:picLocks noChangeAspect="1" noChangeArrowheads="1"/>
          </p:cNvPicPr>
          <p:nvPr/>
        </p:nvPicPr>
        <p:blipFill>
          <a:blip r:embed="rId2" cstate="print"/>
          <a:srcRect/>
          <a:stretch>
            <a:fillRect/>
          </a:stretch>
        </p:blipFill>
        <p:spPr bwMode="auto">
          <a:xfrm>
            <a:off x="611560" y="908720"/>
            <a:ext cx="3456384" cy="2880320"/>
          </a:xfrm>
          <a:prstGeom prst="rect">
            <a:avLst/>
          </a:prstGeom>
          <a:noFill/>
        </p:spPr>
      </p:pic>
      <p:sp>
        <p:nvSpPr>
          <p:cNvPr id="4" name="Прямоугольник 3"/>
          <p:cNvSpPr/>
          <p:nvPr/>
        </p:nvSpPr>
        <p:spPr>
          <a:xfrm>
            <a:off x="4355976" y="1124744"/>
            <a:ext cx="4392488" cy="1600438"/>
          </a:xfrm>
          <a:prstGeom prst="rect">
            <a:avLst/>
          </a:prstGeom>
        </p:spPr>
        <p:txBody>
          <a:bodyPr wrap="square">
            <a:spAutoFit/>
          </a:bodyPr>
          <a:lstStyle/>
          <a:p>
            <a:pPr algn="just"/>
            <a:r>
              <a:rPr lang="ru-RU" dirty="0" smtClean="0"/>
              <a:t/>
            </a:r>
            <a:br>
              <a:rPr lang="ru-RU" dirty="0" smtClean="0"/>
            </a:br>
            <a:r>
              <a:rPr lang="ru-RU" sz="2000" b="1" i="1" dirty="0" smtClean="0">
                <a:latin typeface="Times New Roman" pitchFamily="18" charset="0"/>
                <a:ea typeface="Calibri" pitchFamily="34" charset="0"/>
                <a:cs typeface="Times New Roman" pitchFamily="18" charset="0"/>
              </a:rPr>
              <a:t>Китайцы приветствуя складывает руки ладонями внутрь (или же складывает их по швам), и этот жест сопровождается </a:t>
            </a:r>
            <a:r>
              <a:rPr lang="ru-RU" sz="2000" b="1" i="1" dirty="0" smtClean="0">
                <a:latin typeface="Times New Roman" pitchFamily="18" charset="0"/>
                <a:ea typeface="Calibri" pitchFamily="34" charset="0"/>
                <a:cs typeface="Times New Roman" pitchFamily="18" charset="0"/>
              </a:rPr>
              <a:t>поклоном</a:t>
            </a:r>
            <a:endParaRPr lang="ru-RU" sz="2000" b="1" i="1" dirty="0" smtClean="0">
              <a:latin typeface="Times New Roman" pitchFamily="18" charset="0"/>
              <a:ea typeface="Calibri" pitchFamily="34" charset="0"/>
              <a:cs typeface="Times New Roman" pitchFamily="18" charset="0"/>
            </a:endParaRPr>
          </a:p>
        </p:txBody>
      </p:sp>
      <p:pic>
        <p:nvPicPr>
          <p:cNvPr id="58372" name="Picture 4" descr="http://putevodnyj.ru/wp-content/uploads/2015/04/Tayskiy-Vay.jpg"/>
          <p:cNvPicPr>
            <a:picLocks noChangeAspect="1" noChangeArrowheads="1"/>
          </p:cNvPicPr>
          <p:nvPr/>
        </p:nvPicPr>
        <p:blipFill>
          <a:blip r:embed="rId3" cstate="print"/>
          <a:srcRect/>
          <a:stretch>
            <a:fillRect/>
          </a:stretch>
        </p:blipFill>
        <p:spPr bwMode="auto">
          <a:xfrm>
            <a:off x="4283968" y="2924944"/>
            <a:ext cx="4392488" cy="296763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nihon-go.ru/wp-content/uploads/image00215.jpg"/>
          <p:cNvPicPr>
            <a:picLocks noChangeAspect="1" noChangeArrowheads="1"/>
          </p:cNvPicPr>
          <p:nvPr/>
        </p:nvPicPr>
        <p:blipFill>
          <a:blip r:embed="rId2" cstate="print"/>
          <a:srcRect/>
          <a:stretch>
            <a:fillRect/>
          </a:stretch>
        </p:blipFill>
        <p:spPr bwMode="auto">
          <a:xfrm>
            <a:off x="611560" y="1052736"/>
            <a:ext cx="4101852" cy="3428604"/>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539552" y="4797152"/>
            <a:ext cx="4392488" cy="1323439"/>
          </a:xfrm>
          <a:prstGeom prst="rect">
            <a:avLst/>
          </a:prstGeom>
        </p:spPr>
        <p:txBody>
          <a:bodyPr wrap="square">
            <a:spAutoFit/>
          </a:bodyPr>
          <a:lstStyle/>
          <a:p>
            <a:pPr algn="just"/>
            <a:r>
              <a:rPr lang="ru-RU" sz="2000" b="1" i="1" dirty="0" smtClean="0">
                <a:latin typeface="Times New Roman" pitchFamily="18" charset="0"/>
                <a:ea typeface="Calibri" pitchFamily="34" charset="0"/>
                <a:cs typeface="Times New Roman" pitchFamily="18" charset="0"/>
              </a:rPr>
              <a:t>Японцы, во время приветствия, слегка приседает в поклоне в коленях. Чем глубже поклон, тем больше уровень </a:t>
            </a:r>
            <a:r>
              <a:rPr lang="ru-RU" sz="2000" b="1" i="1" dirty="0" smtClean="0">
                <a:latin typeface="Times New Roman" pitchFamily="18" charset="0"/>
                <a:ea typeface="Calibri" pitchFamily="34" charset="0"/>
                <a:cs typeface="Times New Roman" pitchFamily="18" charset="0"/>
              </a:rPr>
              <a:t>уважения</a:t>
            </a:r>
            <a:endParaRPr lang="ru-RU" sz="2000" b="1" i="1" dirty="0" smtClean="0">
              <a:latin typeface="Times New Roman" pitchFamily="18" charset="0"/>
              <a:ea typeface="Calibri" pitchFamily="34" charset="0"/>
              <a:cs typeface="Times New Roman" pitchFamily="18" charset="0"/>
            </a:endParaRPr>
          </a:p>
        </p:txBody>
      </p:sp>
      <p:sp>
        <p:nvSpPr>
          <p:cNvPr id="5" name="Прямоугольник 4"/>
          <p:cNvSpPr/>
          <p:nvPr/>
        </p:nvSpPr>
        <p:spPr>
          <a:xfrm>
            <a:off x="5004048" y="1196752"/>
            <a:ext cx="3960440" cy="1631216"/>
          </a:xfrm>
          <a:prstGeom prst="rect">
            <a:avLst/>
          </a:prstGeom>
        </p:spPr>
        <p:txBody>
          <a:bodyPr wrap="square">
            <a:spAutoFit/>
          </a:bodyPr>
          <a:lstStyle/>
          <a:p>
            <a:pPr algn="just"/>
            <a:r>
              <a:rPr lang="ru-RU" sz="2000" b="1" i="1" dirty="0" smtClean="0">
                <a:latin typeface="Times New Roman" pitchFamily="18" charset="0"/>
                <a:ea typeface="Calibri" pitchFamily="34" charset="0"/>
                <a:cs typeface="Times New Roman" pitchFamily="18" charset="0"/>
              </a:rPr>
              <a:t>Тайское приветствие со сложенными внутрь ладонями приложенными ко лбу и поклоном - это демонстрируя безоружности и </a:t>
            </a:r>
            <a:r>
              <a:rPr lang="ru-RU" sz="2000" b="1" i="1" dirty="0" smtClean="0">
                <a:latin typeface="Times New Roman" pitchFamily="18" charset="0"/>
                <a:ea typeface="Calibri" pitchFamily="34" charset="0"/>
                <a:cs typeface="Times New Roman" pitchFamily="18" charset="0"/>
              </a:rPr>
              <a:t>уважения</a:t>
            </a:r>
            <a:endParaRPr lang="ru-RU" sz="2000" b="1" i="1" dirty="0" smtClean="0">
              <a:latin typeface="Times New Roman" pitchFamily="18" charset="0"/>
              <a:ea typeface="Calibri" pitchFamily="34" charset="0"/>
              <a:cs typeface="Times New Roman" pitchFamily="18" charset="0"/>
            </a:endParaRPr>
          </a:p>
        </p:txBody>
      </p:sp>
      <p:pic>
        <p:nvPicPr>
          <p:cNvPr id="59400" name="Picture 8" descr="http://cs624329.vk.me/v624329153/3aa91/sTTXR9PE2R8.jpg"/>
          <p:cNvPicPr>
            <a:picLocks noChangeAspect="1" noChangeArrowheads="1"/>
          </p:cNvPicPr>
          <p:nvPr/>
        </p:nvPicPr>
        <p:blipFill>
          <a:blip r:embed="rId3" cstate="print"/>
          <a:srcRect/>
          <a:stretch>
            <a:fillRect/>
          </a:stretch>
        </p:blipFill>
        <p:spPr bwMode="auto">
          <a:xfrm>
            <a:off x="5220072" y="3212976"/>
            <a:ext cx="3600400" cy="282091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3861048"/>
            <a:ext cx="3294112" cy="2523768"/>
          </a:xfrm>
          <a:prstGeom prst="rect">
            <a:avLst/>
          </a:prstGeom>
        </p:spPr>
        <p:txBody>
          <a:bodyPr wrap="square">
            <a:spAutoFit/>
          </a:bodyPr>
          <a:lstStyle/>
          <a:p>
            <a:pPr algn="just"/>
            <a:r>
              <a:rPr lang="ru-RU" dirty="0" smtClean="0"/>
              <a:t/>
            </a:r>
            <a:br>
              <a:rPr lang="ru-RU" dirty="0" smtClean="0"/>
            </a:br>
            <a:r>
              <a:rPr lang="ru-RU" sz="2000" b="1" i="1" dirty="0" smtClean="0">
                <a:latin typeface="Times New Roman" pitchFamily="18" charset="0"/>
                <a:ea typeface="Calibri" pitchFamily="34" charset="0"/>
                <a:cs typeface="Times New Roman" pitchFamily="18" charset="0"/>
              </a:rPr>
              <a:t>Кенийские племена при приветствии нового знакомого исполняют специальный танец, с подпрыгиванием в высоту (демонстрация силы</a:t>
            </a:r>
            <a:r>
              <a:rPr lang="ru-RU" sz="2000" b="1" i="1" dirty="0" smtClean="0">
                <a:latin typeface="Times New Roman" pitchFamily="18" charset="0"/>
                <a:ea typeface="Calibri" pitchFamily="34" charset="0"/>
                <a:cs typeface="Times New Roman" pitchFamily="18" charset="0"/>
              </a:rPr>
              <a:t>) </a:t>
            </a:r>
            <a:r>
              <a:rPr lang="ru-RU" sz="2000" b="1" i="1" dirty="0" smtClean="0">
                <a:latin typeface="Times New Roman" pitchFamily="18" charset="0"/>
                <a:ea typeface="Calibri" pitchFamily="34" charset="0"/>
                <a:cs typeface="Times New Roman" pitchFamily="18" charset="0"/>
              </a:rPr>
              <a:t/>
            </a:r>
            <a:br>
              <a:rPr lang="ru-RU" sz="2000" b="1" i="1" dirty="0" smtClean="0">
                <a:latin typeface="Times New Roman" pitchFamily="18" charset="0"/>
                <a:ea typeface="Calibri" pitchFamily="34" charset="0"/>
                <a:cs typeface="Times New Roman" pitchFamily="18" charset="0"/>
              </a:rPr>
            </a:br>
            <a:endParaRPr lang="ru-RU" sz="2000" b="1" i="1" dirty="0" smtClean="0">
              <a:latin typeface="Times New Roman" pitchFamily="18" charset="0"/>
              <a:ea typeface="Calibri" pitchFamily="34" charset="0"/>
              <a:cs typeface="Times New Roman" pitchFamily="18" charset="0"/>
            </a:endParaRPr>
          </a:p>
        </p:txBody>
      </p:sp>
      <p:pic>
        <p:nvPicPr>
          <p:cNvPr id="60418" name="Picture 2" descr="http://net3d.ru/AllFoto/2013-04-16/jpg-618-65-43.jpg"/>
          <p:cNvPicPr>
            <a:picLocks noChangeAspect="1" noChangeArrowheads="1"/>
          </p:cNvPicPr>
          <p:nvPr/>
        </p:nvPicPr>
        <p:blipFill>
          <a:blip r:embed="rId2" cstate="print"/>
          <a:srcRect/>
          <a:stretch>
            <a:fillRect/>
          </a:stretch>
        </p:blipFill>
        <p:spPr bwMode="auto">
          <a:xfrm>
            <a:off x="755576" y="836712"/>
            <a:ext cx="3672408" cy="3096344"/>
          </a:xfrm>
          <a:prstGeom prst="rect">
            <a:avLst/>
          </a:prstGeom>
          <a:noFill/>
        </p:spPr>
      </p:pic>
      <p:pic>
        <p:nvPicPr>
          <p:cNvPr id="60420" name="Picture 4" descr="http://fb.ru/misc/i/gallery/14511/321765.jpg"/>
          <p:cNvPicPr>
            <a:picLocks noChangeAspect="1" noChangeArrowheads="1"/>
          </p:cNvPicPr>
          <p:nvPr/>
        </p:nvPicPr>
        <p:blipFill>
          <a:blip r:embed="rId3" cstate="print"/>
          <a:srcRect/>
          <a:stretch>
            <a:fillRect/>
          </a:stretch>
        </p:blipFill>
        <p:spPr bwMode="auto">
          <a:xfrm>
            <a:off x="4572000" y="2996952"/>
            <a:ext cx="3960440" cy="2460501"/>
          </a:xfrm>
          <a:prstGeom prst="rect">
            <a:avLst/>
          </a:prstGeom>
          <a:noFill/>
        </p:spPr>
      </p:pic>
      <p:sp>
        <p:nvSpPr>
          <p:cNvPr id="5" name="Прямоугольник 4"/>
          <p:cNvSpPr/>
          <p:nvPr/>
        </p:nvSpPr>
        <p:spPr>
          <a:xfrm>
            <a:off x="4499992" y="1628800"/>
            <a:ext cx="4320480" cy="984885"/>
          </a:xfrm>
          <a:prstGeom prst="rect">
            <a:avLst/>
          </a:prstGeom>
        </p:spPr>
        <p:txBody>
          <a:bodyPr wrap="square">
            <a:spAutoFit/>
          </a:bodyPr>
          <a:lstStyle/>
          <a:p>
            <a:r>
              <a:rPr lang="ru-RU" sz="2000" b="1" i="1" dirty="0" smtClean="0">
                <a:latin typeface="Times New Roman" pitchFamily="18" charset="0"/>
                <a:ea typeface="Calibri" pitchFamily="34" charset="0"/>
                <a:cs typeface="Times New Roman" pitchFamily="18" charset="0"/>
              </a:rPr>
              <a:t>Латиноамериканцы предпочитают обниматься при </a:t>
            </a:r>
            <a:r>
              <a:rPr lang="ru-RU" sz="2000" b="1" i="1" dirty="0" smtClean="0">
                <a:latin typeface="Times New Roman" pitchFamily="18" charset="0"/>
                <a:ea typeface="Calibri" pitchFamily="34" charset="0"/>
                <a:cs typeface="Times New Roman" pitchFamily="18" charset="0"/>
              </a:rPr>
              <a:t>встрече</a:t>
            </a:r>
            <a:r>
              <a:rPr lang="ru-RU" dirty="0" smtClean="0"/>
              <a:t/>
            </a:r>
            <a:br>
              <a:rPr lang="ru-RU" dirty="0" smtClean="0"/>
            </a:b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653136"/>
            <a:ext cx="4572000" cy="984885"/>
          </a:xfrm>
          <a:prstGeom prst="rect">
            <a:avLst/>
          </a:prstGeom>
        </p:spPr>
        <p:txBody>
          <a:bodyPr>
            <a:spAutoFit/>
          </a:bodyPr>
          <a:lstStyle/>
          <a:p>
            <a:pPr algn="ctr"/>
            <a:r>
              <a:rPr lang="ru-RU" dirty="0" smtClean="0"/>
              <a:t/>
            </a:r>
            <a:br>
              <a:rPr lang="ru-RU" dirty="0" smtClean="0"/>
            </a:br>
            <a:r>
              <a:rPr lang="ru-RU" sz="2000" b="1" i="1" dirty="0" smtClean="0">
                <a:latin typeface="Times New Roman" pitchFamily="18" charset="0"/>
                <a:ea typeface="Calibri" pitchFamily="34" charset="0"/>
                <a:cs typeface="Times New Roman" pitchFamily="18" charset="0"/>
              </a:rPr>
              <a:t>Итальянцы при приветствии и прощании, произносят «</a:t>
            </a:r>
            <a:r>
              <a:rPr lang="ru-RU" sz="2000" b="1" i="1" dirty="0" err="1" smtClean="0">
                <a:latin typeface="Times New Roman" pitchFamily="18" charset="0"/>
                <a:ea typeface="Calibri" pitchFamily="34" charset="0"/>
                <a:cs typeface="Times New Roman" pitchFamily="18" charset="0"/>
              </a:rPr>
              <a:t>Чао</a:t>
            </a:r>
            <a:r>
              <a:rPr lang="ru-RU" sz="2000" b="1" i="1" dirty="0" smtClean="0">
                <a:latin typeface="Times New Roman" pitchFamily="18" charset="0"/>
                <a:ea typeface="Calibri" pitchFamily="34" charset="0"/>
                <a:cs typeface="Times New Roman" pitchFamily="18" charset="0"/>
              </a:rPr>
              <a:t>»</a:t>
            </a:r>
            <a:endParaRPr lang="ru-RU" sz="2000" b="1" i="1" dirty="0" smtClean="0">
              <a:latin typeface="Times New Roman" pitchFamily="18" charset="0"/>
              <a:ea typeface="Calibri" pitchFamily="34" charset="0"/>
              <a:cs typeface="Times New Roman" pitchFamily="18" charset="0"/>
            </a:endParaRPr>
          </a:p>
        </p:txBody>
      </p:sp>
      <p:pic>
        <p:nvPicPr>
          <p:cNvPr id="62466" name="Picture 2" descr="&amp;Icy;&amp;tcy;&amp;acy;&amp;lcy;&amp;softcy;&amp;yacy;&amp;ncy;&amp;tscy;&amp;ycy; &amp;pcy;&amp;rcy;&amp;icy; &amp;pcy;&amp;rcy;&amp;icy;&amp;vcy;&amp;iecy;&amp;tcy;&amp;scy;&amp;tcy;&amp;vcy;&amp;icy;&amp;icy; &amp;icy; &amp;pcy;&amp;rcy;&amp;ocy;&amp;shchcy;&amp;acy;&amp;ncy;&amp;icy;&amp;icy;, &amp;pcy;&amp;rcy;&amp;ocy;&amp;icy;&amp;zcy;&amp;ncy;&amp;ocy;&amp;scy;&amp;yacy;&amp;tcy; «&amp;CHcy;&amp;acy;&amp;ocy;»"/>
          <p:cNvPicPr>
            <a:picLocks noChangeAspect="1" noChangeArrowheads="1"/>
          </p:cNvPicPr>
          <p:nvPr/>
        </p:nvPicPr>
        <p:blipFill>
          <a:blip r:embed="rId2" cstate="print"/>
          <a:srcRect/>
          <a:stretch>
            <a:fillRect/>
          </a:stretch>
        </p:blipFill>
        <p:spPr bwMode="auto">
          <a:xfrm>
            <a:off x="539552" y="1124744"/>
            <a:ext cx="4392488" cy="3055243"/>
          </a:xfrm>
          <a:prstGeom prst="rect">
            <a:avLst/>
          </a:prstGeom>
          <a:noFill/>
        </p:spPr>
      </p:pic>
      <p:pic>
        <p:nvPicPr>
          <p:cNvPr id="62468" name="Picture 4" descr="&amp;Rcy;&amp;ucy;&amp;kcy;&amp;ocy;&amp;pcy;&amp;ocy;&amp;zhcy;&amp;acy;&amp;tcy;&amp;icy;&amp;iecy; &amp;ncy;&amp;acy; &amp;Rcy;&amp;ucy;&amp;scy;&amp;icy;  &amp;bcy;&amp;ycy;&amp;lcy;&amp;ocy; &amp;ncy;&amp;iecy; &amp;vcy;&amp;scy;&amp;iecy;&amp;gcy;&amp;dcy;&amp;acy;,  &amp;rcy;&amp;acy;&amp;ncy;&amp;softcy;&amp;shcy;&amp;iecy; &amp;ocy;&amp;bcy;&amp;ncy;&amp;icy;&amp;mcy;&amp;acy;&amp;lcy;&amp;icy;&amp;scy;&amp;softcy; &amp;icy; &amp;kcy;&amp;lcy;&amp;acy;&amp;ncy;&amp;yacy;&amp;lcy;&amp;icy;&amp;scy;&amp;softcy;"/>
          <p:cNvPicPr>
            <a:picLocks noChangeAspect="1" noChangeArrowheads="1"/>
          </p:cNvPicPr>
          <p:nvPr/>
        </p:nvPicPr>
        <p:blipFill>
          <a:blip r:embed="rId3" cstate="print"/>
          <a:srcRect/>
          <a:stretch>
            <a:fillRect/>
          </a:stretch>
        </p:blipFill>
        <p:spPr bwMode="auto">
          <a:xfrm>
            <a:off x="5220072" y="3573016"/>
            <a:ext cx="3408040" cy="2455541"/>
          </a:xfrm>
          <a:prstGeom prst="rect">
            <a:avLst/>
          </a:prstGeom>
          <a:noFill/>
        </p:spPr>
      </p:pic>
      <p:sp>
        <p:nvSpPr>
          <p:cNvPr id="5" name="Прямоугольник 4"/>
          <p:cNvSpPr/>
          <p:nvPr/>
        </p:nvSpPr>
        <p:spPr>
          <a:xfrm>
            <a:off x="5148064" y="1340768"/>
            <a:ext cx="3384376" cy="1600438"/>
          </a:xfrm>
          <a:prstGeom prst="rect">
            <a:avLst/>
          </a:prstGeom>
        </p:spPr>
        <p:txBody>
          <a:bodyPr wrap="square">
            <a:spAutoFit/>
          </a:bodyPr>
          <a:lstStyle/>
          <a:p>
            <a:pPr algn="ctr"/>
            <a:r>
              <a:rPr lang="ru-RU" dirty="0" smtClean="0"/>
              <a:t/>
            </a:r>
            <a:br>
              <a:rPr lang="ru-RU" dirty="0" smtClean="0"/>
            </a:br>
            <a:r>
              <a:rPr lang="ru-RU" sz="2000" b="1" i="1" dirty="0" smtClean="0">
                <a:latin typeface="Times New Roman" pitchFamily="18" charset="0"/>
                <a:ea typeface="Calibri" pitchFamily="34" charset="0"/>
                <a:cs typeface="Times New Roman" pitchFamily="18" charset="0"/>
              </a:rPr>
              <a:t/>
            </a:r>
            <a:br>
              <a:rPr lang="ru-RU" sz="2000" b="1" i="1" dirty="0" smtClean="0">
                <a:latin typeface="Times New Roman" pitchFamily="18" charset="0"/>
                <a:ea typeface="Calibri" pitchFamily="34" charset="0"/>
                <a:cs typeface="Times New Roman" pitchFamily="18" charset="0"/>
              </a:rPr>
            </a:br>
            <a:r>
              <a:rPr lang="ru-RU" sz="2000" b="1" i="1" dirty="0" smtClean="0">
                <a:latin typeface="Times New Roman" pitchFamily="18" charset="0"/>
                <a:ea typeface="Calibri" pitchFamily="34" charset="0"/>
                <a:cs typeface="Times New Roman" pitchFamily="18" charset="0"/>
              </a:rPr>
              <a:t>Рукопожатие на Руси было не всегда, раньше обнимались и </a:t>
            </a:r>
            <a:r>
              <a:rPr lang="ru-RU" sz="2000" b="1" i="1" dirty="0" smtClean="0">
                <a:latin typeface="Times New Roman" pitchFamily="18" charset="0"/>
                <a:ea typeface="Calibri" pitchFamily="34" charset="0"/>
                <a:cs typeface="Times New Roman" pitchFamily="18" charset="0"/>
              </a:rPr>
              <a:t>кланялись </a:t>
            </a:r>
            <a:endParaRPr lang="ru-RU" sz="20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572000" y="4941168"/>
            <a:ext cx="4572000" cy="1015663"/>
          </a:xfrm>
          <a:prstGeom prst="rect">
            <a:avLst/>
          </a:prstGeom>
        </p:spPr>
        <p:txBody>
          <a:bodyPr>
            <a:spAutoFit/>
          </a:bodyPr>
          <a:lstStyle/>
          <a:p>
            <a:r>
              <a:rPr lang="ru-RU" sz="2000" b="1" i="1" dirty="0" smtClean="0">
                <a:latin typeface="Times New Roman" pitchFamily="18" charset="0"/>
                <a:ea typeface="Calibri" pitchFamily="34" charset="0"/>
                <a:cs typeface="Times New Roman" pitchFamily="18" charset="0"/>
              </a:rPr>
              <a:t>Самым универсальным способом для всех является - улыбка. Этот знак поймут в любой стране </a:t>
            </a:r>
            <a:r>
              <a:rPr lang="ru-RU" sz="2000" b="1" i="1" dirty="0" smtClean="0">
                <a:latin typeface="Times New Roman" pitchFamily="18" charset="0"/>
                <a:ea typeface="Calibri" pitchFamily="34" charset="0"/>
                <a:cs typeface="Times New Roman" pitchFamily="18" charset="0"/>
              </a:rPr>
              <a:t>мира</a:t>
            </a:r>
            <a:endParaRPr lang="ru-RU" sz="2000" b="1" i="1" dirty="0" smtClean="0">
              <a:latin typeface="Times New Roman" pitchFamily="18" charset="0"/>
              <a:ea typeface="Calibri" pitchFamily="34" charset="0"/>
              <a:cs typeface="Times New Roman" pitchFamily="18" charset="0"/>
            </a:endParaRPr>
          </a:p>
        </p:txBody>
      </p:sp>
      <p:pic>
        <p:nvPicPr>
          <p:cNvPr id="61444" name="Picture 4" descr="http://net3d.ru/AllFoto/2013-04-16/jpg-618-65-45.jpg"/>
          <p:cNvPicPr>
            <a:picLocks noChangeAspect="1" noChangeArrowheads="1"/>
          </p:cNvPicPr>
          <p:nvPr/>
        </p:nvPicPr>
        <p:blipFill>
          <a:blip r:embed="rId2" cstate="print"/>
          <a:srcRect/>
          <a:stretch>
            <a:fillRect/>
          </a:stretch>
        </p:blipFill>
        <p:spPr bwMode="auto">
          <a:xfrm>
            <a:off x="4860032" y="1412776"/>
            <a:ext cx="3816424" cy="2736304"/>
          </a:xfrm>
          <a:prstGeom prst="rect">
            <a:avLst/>
          </a:prstGeom>
          <a:noFill/>
        </p:spPr>
      </p:pic>
      <p:pic>
        <p:nvPicPr>
          <p:cNvPr id="61446" name="Picture 6" descr="http://italy4.me/wp-content/uploads/2014/08/%D1%81%D0%BE%D0%B1%D0%B5%D1%81%D0%B5%D0%B4%D0%BE%D0%B2%D0%B0%D0%BD%D0%B8%D0%B5-%D0%BD%D0%B0-%D1%80%D0%B0%D0%B1%D0%BE%D1%82%D1%83-%D0%BF%D1%80%D0%B8%D0%B2%D0%B5%D1%82%D1%81%D1%82%D0%B2%D0%B8%D0%B5.jpg"/>
          <p:cNvPicPr>
            <a:picLocks noChangeAspect="1" noChangeArrowheads="1"/>
          </p:cNvPicPr>
          <p:nvPr/>
        </p:nvPicPr>
        <p:blipFill>
          <a:blip r:embed="rId3" cstate="print"/>
          <a:srcRect b="6599"/>
          <a:stretch>
            <a:fillRect/>
          </a:stretch>
        </p:blipFill>
        <p:spPr bwMode="auto">
          <a:xfrm>
            <a:off x="251520" y="2636912"/>
            <a:ext cx="4104456" cy="3312368"/>
          </a:xfrm>
          <a:prstGeom prst="rect">
            <a:avLst/>
          </a:prstGeom>
          <a:noFill/>
        </p:spPr>
      </p:pic>
      <p:sp>
        <p:nvSpPr>
          <p:cNvPr id="6" name="Прямоугольник 5"/>
          <p:cNvSpPr/>
          <p:nvPr/>
        </p:nvSpPr>
        <p:spPr>
          <a:xfrm>
            <a:off x="251520" y="1196752"/>
            <a:ext cx="4211960" cy="1015663"/>
          </a:xfrm>
          <a:prstGeom prst="rect">
            <a:avLst/>
          </a:prstGeom>
        </p:spPr>
        <p:txBody>
          <a:bodyPr wrap="square">
            <a:spAutoFit/>
          </a:bodyPr>
          <a:lstStyle/>
          <a:p>
            <a:pPr algn="just"/>
            <a:r>
              <a:rPr lang="ru-RU" sz="2000" b="1" i="1" dirty="0" smtClean="0">
                <a:latin typeface="Times New Roman" pitchFamily="18" charset="0"/>
                <a:ea typeface="Calibri" pitchFamily="34" charset="0"/>
                <a:cs typeface="Times New Roman" pitchFamily="18" charset="0"/>
              </a:rPr>
              <a:t>Масаи прямо перед самим рукопожатием плюют себе на </a:t>
            </a:r>
            <a:r>
              <a:rPr lang="ru-RU" sz="2000" b="1" i="1" dirty="0" smtClean="0">
                <a:latin typeface="Times New Roman" pitchFamily="18" charset="0"/>
                <a:ea typeface="Calibri" pitchFamily="34" charset="0"/>
                <a:cs typeface="Times New Roman" pitchFamily="18" charset="0"/>
              </a:rPr>
              <a:t>ладонь</a:t>
            </a:r>
            <a:endParaRPr lang="ru-RU" sz="20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88640"/>
            <a:ext cx="7992888" cy="1754326"/>
          </a:xfrm>
          <a:prstGeom prst="rect">
            <a:avLst/>
          </a:prstGeom>
        </p:spPr>
        <p:txBody>
          <a:bodyPr wrap="square">
            <a:spAutoFit/>
          </a:bodyPr>
          <a:lstStyle/>
          <a:p>
            <a:pPr algn="ctr"/>
            <a:r>
              <a:rPr lang="ru-RU" sz="5400" b="1" i="1" dirty="0" smtClean="0">
                <a:solidFill>
                  <a:srgbClr val="C00000"/>
                </a:solidFill>
                <a:latin typeface="Times New Roman" pitchFamily="18" charset="0"/>
                <a:ea typeface="Calibri" pitchFamily="34" charset="0"/>
                <a:cs typeface="Times New Roman" pitchFamily="18" charset="0"/>
              </a:rPr>
              <a:t/>
            </a:r>
            <a:br>
              <a:rPr lang="ru-RU" sz="5400" b="1" i="1" dirty="0" smtClean="0">
                <a:solidFill>
                  <a:srgbClr val="C00000"/>
                </a:solidFill>
                <a:latin typeface="Times New Roman" pitchFamily="18" charset="0"/>
                <a:ea typeface="Calibri" pitchFamily="34" charset="0"/>
                <a:cs typeface="Times New Roman" pitchFamily="18" charset="0"/>
              </a:rPr>
            </a:br>
            <a:endParaRPr lang="ru-RU" sz="5400" b="1" i="1" dirty="0" smtClean="0">
              <a:solidFill>
                <a:srgbClr val="C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55576" y="6021288"/>
            <a:ext cx="2859950" cy="400110"/>
          </a:xfrm>
          <a:prstGeom prst="rect">
            <a:avLst/>
          </a:prstGeom>
        </p:spPr>
        <p:txBody>
          <a:bodyPr wrap="none">
            <a:spAutoFit/>
          </a:bodyPr>
          <a:lstStyle/>
          <a:p>
            <a:r>
              <a:rPr lang="ru-RU" sz="2000" b="1" i="1" dirty="0" smtClean="0">
                <a:latin typeface="Times New Roman" pitchFamily="18" charset="0"/>
                <a:ea typeface="Calibri" pitchFamily="34" charset="0"/>
                <a:cs typeface="Times New Roman" pitchFamily="18" charset="0"/>
              </a:rPr>
              <a:t>Приветствие индейцев</a:t>
            </a:r>
          </a:p>
        </p:txBody>
      </p:sp>
      <p:pic>
        <p:nvPicPr>
          <p:cNvPr id="59394" name="Picture 2" descr="http://obuchonok.ru/files/privetstvie_indeycev.jpg"/>
          <p:cNvPicPr>
            <a:picLocks noChangeAspect="1" noChangeArrowheads="1"/>
          </p:cNvPicPr>
          <p:nvPr/>
        </p:nvPicPr>
        <p:blipFill>
          <a:blip r:embed="rId2" cstate="print"/>
          <a:srcRect/>
          <a:stretch>
            <a:fillRect/>
          </a:stretch>
        </p:blipFill>
        <p:spPr bwMode="auto">
          <a:xfrm>
            <a:off x="467544" y="3429000"/>
            <a:ext cx="3549774" cy="2592288"/>
          </a:xfrm>
          <a:prstGeom prst="rect">
            <a:avLst/>
          </a:prstGeom>
          <a:ln>
            <a:noFill/>
          </a:ln>
          <a:effectLst>
            <a:outerShdw blurRad="292100" dist="139700" dir="2700000" algn="tl" rotWithShape="0">
              <a:srgbClr val="333333">
                <a:alpha val="65000"/>
              </a:srgbClr>
            </a:outerShdw>
          </a:effectLst>
        </p:spPr>
      </p:pic>
      <p:pic>
        <p:nvPicPr>
          <p:cNvPr id="9" name="Picture 2" descr="http://img-fotki.yandex.ru/get/6608/15260981.38/0_a30a9_6f179c27_XXL.jpg"/>
          <p:cNvPicPr>
            <a:picLocks noChangeAspect="1" noChangeArrowheads="1"/>
          </p:cNvPicPr>
          <p:nvPr/>
        </p:nvPicPr>
        <p:blipFill>
          <a:blip r:embed="rId3" cstate="print"/>
          <a:srcRect/>
          <a:stretch>
            <a:fillRect/>
          </a:stretch>
        </p:blipFill>
        <p:spPr bwMode="auto">
          <a:xfrm>
            <a:off x="2483768" y="476672"/>
            <a:ext cx="3672408" cy="2592288"/>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2843808" y="2996952"/>
            <a:ext cx="2943113" cy="400110"/>
          </a:xfrm>
          <a:prstGeom prst="rect">
            <a:avLst/>
          </a:prstGeom>
        </p:spPr>
        <p:txBody>
          <a:bodyPr wrap="none">
            <a:spAutoFit/>
          </a:bodyPr>
          <a:lstStyle/>
          <a:p>
            <a:r>
              <a:rPr lang="ru-RU" sz="2000" b="1" i="1" dirty="0" smtClean="0">
                <a:latin typeface="Times New Roman" pitchFamily="18" charset="0"/>
                <a:ea typeface="Calibri" pitchFamily="34" charset="0"/>
                <a:cs typeface="Times New Roman" pitchFamily="18" charset="0"/>
              </a:rPr>
              <a:t>Приветствие у военных</a:t>
            </a:r>
          </a:p>
        </p:txBody>
      </p:sp>
      <p:pic>
        <p:nvPicPr>
          <p:cNvPr id="32770" name="Picture 2" descr="http://gazeta-dnr.ru/wp-content/uploads/2015/11/%D0%BF%D1%80%D0%B8%D0%B2%D0%B5%D1%821.jpg"/>
          <p:cNvPicPr>
            <a:picLocks noChangeAspect="1" noChangeArrowheads="1"/>
          </p:cNvPicPr>
          <p:nvPr/>
        </p:nvPicPr>
        <p:blipFill>
          <a:blip r:embed="rId4" cstate="print"/>
          <a:srcRect/>
          <a:stretch>
            <a:fillRect/>
          </a:stretch>
        </p:blipFill>
        <p:spPr bwMode="auto">
          <a:xfrm>
            <a:off x="4572000" y="3356992"/>
            <a:ext cx="3960440" cy="2592288"/>
          </a:xfrm>
          <a:prstGeom prst="rect">
            <a:avLst/>
          </a:prstGeom>
          <a:noFill/>
        </p:spPr>
      </p:pic>
      <p:sp>
        <p:nvSpPr>
          <p:cNvPr id="11" name="Прямоугольник 10"/>
          <p:cNvSpPr/>
          <p:nvPr/>
        </p:nvSpPr>
        <p:spPr>
          <a:xfrm>
            <a:off x="5076056" y="6021288"/>
            <a:ext cx="3276731" cy="400110"/>
          </a:xfrm>
          <a:prstGeom prst="rect">
            <a:avLst/>
          </a:prstGeom>
        </p:spPr>
        <p:txBody>
          <a:bodyPr wrap="none">
            <a:spAutoFit/>
          </a:bodyPr>
          <a:lstStyle/>
          <a:p>
            <a:r>
              <a:rPr lang="ru-RU" sz="2000" b="1" i="1" dirty="0" smtClean="0">
                <a:latin typeface="Times New Roman" pitchFamily="18" charset="0"/>
                <a:ea typeface="Calibri" pitchFamily="34" charset="0"/>
                <a:cs typeface="Times New Roman" pitchFamily="18" charset="0"/>
              </a:rPr>
              <a:t>Приветствие «Дай пять!»</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1556792"/>
            <a:ext cx="4176464" cy="4524315"/>
          </a:xfrm>
          <a:prstGeom prst="rect">
            <a:avLst/>
          </a:prstGeom>
        </p:spPr>
        <p:txBody>
          <a:bodyPr wrap="square">
            <a:spAutoFit/>
          </a:bodyPr>
          <a:lstStyle/>
          <a:p>
            <a:pPr algn="just"/>
            <a:r>
              <a:rPr lang="ru-RU" sz="2400" b="1" i="1" dirty="0" smtClean="0">
                <a:solidFill>
                  <a:srgbClr val="C00000"/>
                </a:solidFill>
                <a:latin typeface="Times New Roman" pitchFamily="18" charset="0"/>
                <a:ea typeface="Calibri" pitchFamily="34" charset="0"/>
                <a:cs typeface="Times New Roman" pitchFamily="18" charset="0"/>
              </a:rPr>
              <a:t>Этикет</a:t>
            </a:r>
            <a:r>
              <a:rPr lang="ru-RU" sz="2400" b="1" i="1" dirty="0" smtClean="0">
                <a:latin typeface="Times New Roman" pitchFamily="18" charset="0"/>
                <a:ea typeface="Calibri" pitchFamily="34" charset="0"/>
                <a:cs typeface="Times New Roman" pitchFamily="18" charset="0"/>
              </a:rPr>
              <a:t>  ( от французского </a:t>
            </a:r>
            <a:r>
              <a:rPr lang="en-US" sz="2400" b="1" i="1" dirty="0" smtClean="0">
                <a:latin typeface="Times New Roman" pitchFamily="18" charset="0"/>
                <a:ea typeface="Calibri" pitchFamily="34" charset="0"/>
                <a:cs typeface="Times New Roman" pitchFamily="18" charset="0"/>
              </a:rPr>
              <a:t>etiquette)</a:t>
            </a:r>
            <a:r>
              <a:rPr lang="ru-RU" sz="2400" b="1" i="1" dirty="0" smtClean="0">
                <a:latin typeface="Times New Roman" pitchFamily="18" charset="0"/>
                <a:ea typeface="Calibri" pitchFamily="34" charset="0"/>
                <a:cs typeface="Times New Roman" pitchFamily="18" charset="0"/>
              </a:rPr>
              <a:t> означает форму поведения, правила учтивости и вежливости, принятые в том или ином обществе. </a:t>
            </a:r>
            <a:r>
              <a:rPr lang="ru-RU" sz="2400" b="1" i="1" dirty="0" smtClean="0">
                <a:solidFill>
                  <a:srgbClr val="C00000"/>
                </a:solidFill>
                <a:latin typeface="Times New Roman" pitchFamily="18" charset="0"/>
                <a:ea typeface="Calibri" pitchFamily="34" charset="0"/>
                <a:cs typeface="Times New Roman" pitchFamily="18" charset="0"/>
              </a:rPr>
              <a:t>Этикет</a:t>
            </a:r>
            <a:r>
              <a:rPr lang="ru-RU" sz="2400" b="1" i="1" dirty="0" smtClean="0">
                <a:latin typeface="Times New Roman" pitchFamily="18" charset="0"/>
                <a:ea typeface="Calibri" pitchFamily="34" charset="0"/>
                <a:cs typeface="Times New Roman" pitchFamily="18" charset="0"/>
              </a:rPr>
              <a:t> – это сочетание формальных правил поведения в заранее определенных ситуациях со здравым смыслом, рациональность вложенного в них </a:t>
            </a:r>
            <a:r>
              <a:rPr lang="ru-RU" sz="2400" b="1" i="1" dirty="0" smtClean="0">
                <a:latin typeface="Times New Roman" pitchFamily="18" charset="0"/>
                <a:ea typeface="Calibri" pitchFamily="34" charset="0"/>
                <a:cs typeface="Times New Roman" pitchFamily="18" charset="0"/>
              </a:rPr>
              <a:t>содержания</a:t>
            </a:r>
            <a:endParaRPr lang="ru-RU" sz="2400" b="1" i="1" dirty="0" smtClean="0">
              <a:latin typeface="Times New Roman" pitchFamily="18" charset="0"/>
              <a:ea typeface="Calibri" pitchFamily="34" charset="0"/>
              <a:cs typeface="Times New Roman" pitchFamily="18" charset="0"/>
            </a:endParaRPr>
          </a:p>
        </p:txBody>
      </p:sp>
      <p:sp>
        <p:nvSpPr>
          <p:cNvPr id="3" name="Прямоугольник 2"/>
          <p:cNvSpPr/>
          <p:nvPr/>
        </p:nvSpPr>
        <p:spPr>
          <a:xfrm>
            <a:off x="2051720" y="548680"/>
            <a:ext cx="4864922" cy="707886"/>
          </a:xfrm>
          <a:prstGeom prst="rect">
            <a:avLst/>
          </a:prstGeom>
        </p:spPr>
        <p:txBody>
          <a:bodyPr wrap="none">
            <a:spAutoFit/>
          </a:bodyPr>
          <a:lstStyle/>
          <a:p>
            <a:r>
              <a:rPr lang="ru-RU" sz="4000" b="1" i="1" dirty="0" smtClean="0">
                <a:solidFill>
                  <a:srgbClr val="C00000"/>
                </a:solidFill>
                <a:latin typeface="Times New Roman" pitchFamily="18" charset="0"/>
                <a:ea typeface="Calibri" pitchFamily="34" charset="0"/>
                <a:cs typeface="Times New Roman" pitchFamily="18" charset="0"/>
              </a:rPr>
              <a:t>Что такое этикет?</a:t>
            </a:r>
          </a:p>
        </p:txBody>
      </p:sp>
      <p:pic>
        <p:nvPicPr>
          <p:cNvPr id="3078" name="Picture 6" descr="http://rusnardom.ru/wp-content/uploads/2015/12/balyi-rossiyskie-1024x768.jpg"/>
          <p:cNvPicPr>
            <a:picLocks noChangeAspect="1" noChangeArrowheads="1"/>
          </p:cNvPicPr>
          <p:nvPr/>
        </p:nvPicPr>
        <p:blipFill>
          <a:blip r:embed="rId2" cstate="print"/>
          <a:srcRect l="2215" r="1446"/>
          <a:stretch>
            <a:fillRect/>
          </a:stretch>
        </p:blipFill>
        <p:spPr bwMode="auto">
          <a:xfrm>
            <a:off x="179512" y="1916832"/>
            <a:ext cx="3923928" cy="3600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332656"/>
            <a:ext cx="5261505" cy="707886"/>
          </a:xfrm>
          <a:prstGeom prst="rect">
            <a:avLst/>
          </a:prstGeom>
        </p:spPr>
        <p:txBody>
          <a:bodyPr wrap="none">
            <a:spAutoFit/>
          </a:bodyPr>
          <a:lstStyle/>
          <a:p>
            <a:r>
              <a:rPr lang="ru-RU" sz="4000" b="1" i="1" dirty="0" smtClean="0">
                <a:solidFill>
                  <a:srgbClr val="C00000"/>
                </a:solidFill>
                <a:latin typeface="Times New Roman" pitchFamily="18" charset="0"/>
                <a:ea typeface="Calibri" pitchFamily="34" charset="0"/>
                <a:cs typeface="Times New Roman" pitchFamily="18" charset="0"/>
              </a:rPr>
              <a:t>Этикет народов мира</a:t>
            </a:r>
          </a:p>
        </p:txBody>
      </p:sp>
      <p:pic>
        <p:nvPicPr>
          <p:cNvPr id="51202" name="Picture 2" descr="http://zikzag.ru/uploads/posts/2011-07/1310628517_1310548002_xzkittrn.jpg"/>
          <p:cNvPicPr>
            <a:picLocks noChangeAspect="1" noChangeArrowheads="1"/>
          </p:cNvPicPr>
          <p:nvPr/>
        </p:nvPicPr>
        <p:blipFill>
          <a:blip r:embed="rId2" cstate="print"/>
          <a:srcRect/>
          <a:stretch>
            <a:fillRect/>
          </a:stretch>
        </p:blipFill>
        <p:spPr bwMode="auto">
          <a:xfrm>
            <a:off x="179512" y="1844824"/>
            <a:ext cx="2160240" cy="3412655"/>
          </a:xfrm>
          <a:prstGeom prst="rect">
            <a:avLst/>
          </a:prstGeom>
          <a:ln>
            <a:noFill/>
          </a:ln>
          <a:effectLst>
            <a:outerShdw blurRad="292100" dist="139700" dir="2700000" algn="tl" rotWithShape="0">
              <a:srgbClr val="333333">
                <a:alpha val="65000"/>
              </a:srgbClr>
            </a:outerShdw>
          </a:effectLst>
        </p:spPr>
      </p:pic>
      <p:pic>
        <p:nvPicPr>
          <p:cNvPr id="51204" name="Picture 4" descr="http://www.fashiontime.ru/upload/iblock/1bc/1bc583f2e356f37b5b6c2b1201863beew690h530.jpg"/>
          <p:cNvPicPr>
            <a:picLocks noChangeAspect="1" noChangeArrowheads="1"/>
          </p:cNvPicPr>
          <p:nvPr/>
        </p:nvPicPr>
        <p:blipFill>
          <a:blip r:embed="rId3" cstate="print"/>
          <a:srcRect/>
          <a:stretch>
            <a:fillRect/>
          </a:stretch>
        </p:blipFill>
        <p:spPr bwMode="auto">
          <a:xfrm>
            <a:off x="2411760" y="3861048"/>
            <a:ext cx="3960440" cy="2734073"/>
          </a:xfrm>
          <a:prstGeom prst="rect">
            <a:avLst/>
          </a:prstGeom>
          <a:ln>
            <a:noFill/>
          </a:ln>
          <a:effectLst>
            <a:outerShdw blurRad="292100" dist="139700" dir="2700000" algn="tl" rotWithShape="0">
              <a:srgbClr val="333333">
                <a:alpha val="65000"/>
              </a:srgbClr>
            </a:outerShdw>
          </a:effectLst>
        </p:spPr>
      </p:pic>
      <p:pic>
        <p:nvPicPr>
          <p:cNvPr id="51206" name="Picture 6" descr="http://souren.ru/wp-content/uploads/2014/12/0001-001-Delovaja-kultura-v-JAponii-900x675.jpg"/>
          <p:cNvPicPr>
            <a:picLocks noChangeAspect="1" noChangeArrowheads="1"/>
          </p:cNvPicPr>
          <p:nvPr/>
        </p:nvPicPr>
        <p:blipFill>
          <a:blip r:embed="rId4" cstate="print"/>
          <a:srcRect b="3650"/>
          <a:stretch>
            <a:fillRect/>
          </a:stretch>
        </p:blipFill>
        <p:spPr bwMode="auto">
          <a:xfrm>
            <a:off x="2627784" y="1268760"/>
            <a:ext cx="3528392" cy="2448272"/>
          </a:xfrm>
          <a:prstGeom prst="rect">
            <a:avLst/>
          </a:prstGeom>
          <a:ln>
            <a:noFill/>
          </a:ln>
          <a:effectLst>
            <a:outerShdw blurRad="292100" dist="139700" dir="2700000" algn="tl" rotWithShape="0">
              <a:srgbClr val="333333">
                <a:alpha val="65000"/>
              </a:srgbClr>
            </a:outerShdw>
          </a:effectLst>
        </p:spPr>
      </p:pic>
      <p:pic>
        <p:nvPicPr>
          <p:cNvPr id="51208" name="Picture 8" descr="http://lingvapro.ru/upload/iblock/a65/a652f03be04cc9d2d4a328f9895812d4.jpg"/>
          <p:cNvPicPr>
            <a:picLocks noChangeAspect="1" noChangeArrowheads="1"/>
          </p:cNvPicPr>
          <p:nvPr/>
        </p:nvPicPr>
        <p:blipFill>
          <a:blip r:embed="rId5" cstate="print"/>
          <a:srcRect/>
          <a:stretch>
            <a:fillRect/>
          </a:stretch>
        </p:blipFill>
        <p:spPr bwMode="auto">
          <a:xfrm>
            <a:off x="6588224" y="1988840"/>
            <a:ext cx="2160240" cy="338437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4104456" cy="1512168"/>
          </a:xfrm>
        </p:spPr>
        <p:txBody>
          <a:bodyPr>
            <a:noAutofit/>
          </a:bodyPr>
          <a:lstStyle/>
          <a:p>
            <a:pPr algn="just"/>
            <a:r>
              <a:rPr lang="ru-RU" dirty="0" smtClean="0">
                <a:latin typeface="Calibri" pitchFamily="34" charset="0"/>
                <a:cs typeface="Times New Roman" pitchFamily="18" charset="0"/>
              </a:rPr>
              <a:t>Ю 71 Деловое общение. Деловой Д 29 этикет: учебное пособие / Автор-составитель И.Н. Кузнецов. – М.: ЮНИТИ-ДАНА, 2004. – 431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556792"/>
            <a:ext cx="4320480" cy="5517232"/>
          </a:xfrm>
        </p:spPr>
        <p:txBody>
          <a:bodyPr>
            <a:noAutofit/>
          </a:bodyPr>
          <a:lstStyle/>
          <a:p>
            <a:pPr algn="just"/>
            <a:r>
              <a:rPr lang="ru-RU" sz="2000" dirty="0" smtClean="0"/>
              <a:t>В данном пособие на основе анализа и обобщения отечественных и зарубежных источников излагаются основные теоретические положения, предлагаются практические рекомендации и советы, позволяющие более эффективно решать проблемы в области повышения уровня делового общения. Анализируются основные правила и рекомендации, без знания и выполнения которых невозможно поддерживать репутацию делового человека. Особое внимание уделяется рассмотрению проблем служебного, дипломатического и национального </a:t>
            </a:r>
            <a:r>
              <a:rPr lang="ru-RU" sz="2000" dirty="0" smtClean="0"/>
              <a:t>этикета</a:t>
            </a:r>
            <a:endParaRPr lang="ru-RU" sz="2000" dirty="0"/>
          </a:p>
        </p:txBody>
      </p:sp>
      <p:pic>
        <p:nvPicPr>
          <p:cNvPr id="4098" name="Picture 2" descr="C:\Documents and Settings\lisavchova_na\Рабочий стол\этикет\7 - 0010.tif"/>
          <p:cNvPicPr>
            <a:picLocks noGrp="1" noChangeAspect="1" noChangeArrowheads="1"/>
          </p:cNvPicPr>
          <p:nvPr>
            <p:ph idx="1"/>
          </p:nvPr>
        </p:nvPicPr>
        <p:blipFill>
          <a:blip r:embed="rId2" cstate="print"/>
          <a:srcRect l="5357" t="1037" r="26969" b="30337"/>
          <a:stretch>
            <a:fillRect/>
          </a:stretch>
        </p:blipFill>
        <p:spPr bwMode="auto">
          <a:xfrm>
            <a:off x="5076056" y="1268760"/>
            <a:ext cx="3096344" cy="4392488"/>
          </a:xfrm>
          <a:prstGeom prst="rect">
            <a:avLst/>
          </a:prstGeom>
          <a:noFill/>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836712"/>
            <a:ext cx="5976664" cy="5262979"/>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Этикет народов мира Традиционные этикетные правила часто символизируют принадлежность человека к определенной нации. Нормы поведения в разных странах могут отличаться. Если вам придется общаться с иностранцем, нужно прежде всего понимать, что этот человек из совсем другого мира. То, что для нашей культуры считается вполне нормальным, может быть недопустимым для людей другой культуры. А многие жесты и манеры приобретают иногда совершенно противоположное </a:t>
            </a:r>
            <a:r>
              <a:rPr lang="ru-RU" sz="2400" b="1" i="1" dirty="0" smtClean="0">
                <a:latin typeface="Times New Roman" pitchFamily="18" charset="0"/>
                <a:ea typeface="Calibri" pitchFamily="34" charset="0"/>
                <a:cs typeface="Times New Roman" pitchFamily="18" charset="0"/>
              </a:rPr>
              <a:t>значение</a:t>
            </a:r>
            <a:endParaRPr lang="ru-RU" sz="24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4176464" cy="720080"/>
          </a:xfrm>
        </p:spPr>
        <p:txBody>
          <a:bodyPr>
            <a:noAutofit/>
          </a:bodyPr>
          <a:lstStyle/>
          <a:p>
            <a:pPr algn="just"/>
            <a:r>
              <a:rPr lang="ru-RU" dirty="0" smtClean="0">
                <a:latin typeface="Calibri" pitchFamily="34" charset="0"/>
                <a:cs typeface="Times New Roman" pitchFamily="18" charset="0"/>
              </a:rPr>
              <a:t>Ю 71 Деловой этикет. </a:t>
            </a:r>
            <a:r>
              <a:rPr lang="ru-RU" dirty="0" smtClean="0"/>
              <a:t>- Киев : </a:t>
            </a:r>
            <a:br>
              <a:rPr lang="ru-RU" dirty="0" smtClean="0"/>
            </a:br>
            <a:r>
              <a:rPr lang="ru-RU" dirty="0" smtClean="0"/>
              <a:t>Д 29 Альтерпресс, 1998. - 320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484784"/>
            <a:ext cx="4248472" cy="4691063"/>
          </a:xfrm>
        </p:spPr>
        <p:txBody>
          <a:bodyPr>
            <a:normAutofit/>
          </a:bodyPr>
          <a:lstStyle/>
          <a:p>
            <a:pPr algn="just"/>
            <a:r>
              <a:rPr lang="ru-RU" sz="2000" dirty="0" smtClean="0"/>
              <a:t>В настоящее время отечественные предприятия и организации интегрируются в экономическую, политическую и культурную жизнь Европы, развиваются связи с деловыми и политическими кругами других регионов планеты. Общение с представителями других государств требуют особого внимания к этикету, неукоснительного соблюдения его правил. Данная книга даст исчерпывающие ответы на все возникающие вопросы по поводу хороших манер, делового этикета и </a:t>
            </a:r>
            <a:r>
              <a:rPr lang="ru-RU" sz="2000" dirty="0" smtClean="0"/>
              <a:t>протокола</a:t>
            </a:r>
            <a:endParaRPr lang="ru-RU" sz="2000" dirty="0"/>
          </a:p>
        </p:txBody>
      </p:sp>
      <p:pic>
        <p:nvPicPr>
          <p:cNvPr id="11266" name="Picture 2" descr="C:\Documents and Settings\lisavchova_na\Рабочий стол\этикет\7 - 0006.tif"/>
          <p:cNvPicPr>
            <a:picLocks noGrp="1" noChangeAspect="1" noChangeArrowheads="1"/>
          </p:cNvPicPr>
          <p:nvPr>
            <p:ph idx="1"/>
          </p:nvPr>
        </p:nvPicPr>
        <p:blipFill>
          <a:blip r:embed="rId2" cstate="print"/>
          <a:srcRect l="3500" t="685" r="33501" b="31362"/>
          <a:stretch>
            <a:fillRect/>
          </a:stretch>
        </p:blipFill>
        <p:spPr bwMode="auto">
          <a:xfrm>
            <a:off x="5004048" y="1340768"/>
            <a:ext cx="2880320" cy="4248472"/>
          </a:xfrm>
          <a:prstGeom prst="rect">
            <a:avLst/>
          </a:prstGeom>
          <a:noFill/>
          <a:ln>
            <a:solidFill>
              <a:schemeClr val="accent2">
                <a:lumMod val="75000"/>
              </a:schemeClr>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872" y="188640"/>
            <a:ext cx="2520242"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Япония</a:t>
            </a:r>
          </a:p>
        </p:txBody>
      </p:sp>
      <p:sp>
        <p:nvSpPr>
          <p:cNvPr id="4" name="Прямоугольник 3"/>
          <p:cNvSpPr/>
          <p:nvPr/>
        </p:nvSpPr>
        <p:spPr>
          <a:xfrm>
            <a:off x="4067944" y="1628800"/>
            <a:ext cx="4572000" cy="3785652"/>
          </a:xfrm>
          <a:prstGeom prst="rect">
            <a:avLst/>
          </a:prstGeom>
        </p:spPr>
        <p:txBody>
          <a:bodyPr>
            <a:spAutoFit/>
          </a:bodyPr>
          <a:lstStyle/>
          <a:p>
            <a:pPr algn="just"/>
            <a:r>
              <a:rPr lang="ru-RU" sz="2400" b="1" i="1" dirty="0" smtClean="0">
                <a:latin typeface="Times New Roman" pitchFamily="18" charset="0"/>
                <a:ea typeface="Calibri" pitchFamily="34" charset="0"/>
                <a:cs typeface="Times New Roman" pitchFamily="18" charset="0"/>
              </a:rPr>
              <a:t>В Японии чайная церемония имеет особое значение. Чайная церемония стала достоянием всех японцев, а не только избранных мастеров и ценителей. Она сочетает тонкий эстетизм с буддийским миросозерцанием, и др. Существуют целые школы этого </a:t>
            </a:r>
            <a:r>
              <a:rPr lang="ru-RU" sz="2400" b="1" i="1" dirty="0" smtClean="0">
                <a:latin typeface="Times New Roman" pitchFamily="18" charset="0"/>
                <a:ea typeface="Calibri" pitchFamily="34" charset="0"/>
                <a:cs typeface="Times New Roman" pitchFamily="18" charset="0"/>
              </a:rPr>
              <a:t>искусства</a:t>
            </a:r>
            <a:endParaRPr lang="ru-RU" sz="2400" b="1" i="1" dirty="0" smtClean="0">
              <a:latin typeface="Times New Roman" pitchFamily="18" charset="0"/>
              <a:ea typeface="Calibri" pitchFamily="34" charset="0"/>
              <a:cs typeface="Times New Roman" pitchFamily="18" charset="0"/>
            </a:endParaRPr>
          </a:p>
        </p:txBody>
      </p:sp>
      <p:pic>
        <p:nvPicPr>
          <p:cNvPr id="18436" name="Picture 4" descr="http://static.worldhotels.ru/images/countries/128/JP.png"/>
          <p:cNvPicPr>
            <a:picLocks noChangeAspect="1" noChangeArrowheads="1"/>
          </p:cNvPicPr>
          <p:nvPr/>
        </p:nvPicPr>
        <p:blipFill>
          <a:blip r:embed="rId2" cstate="print"/>
          <a:srcRect/>
          <a:stretch>
            <a:fillRect/>
          </a:stretch>
        </p:blipFill>
        <p:spPr bwMode="auto">
          <a:xfrm>
            <a:off x="7164288" y="332656"/>
            <a:ext cx="1219200" cy="1219201"/>
          </a:xfrm>
          <a:prstGeom prst="rect">
            <a:avLst/>
          </a:prstGeom>
          <a:noFill/>
        </p:spPr>
      </p:pic>
      <p:pic>
        <p:nvPicPr>
          <p:cNvPr id="18440" name="Picture 8" descr="http://img1.liveinternet.ru/images/attach/c/4/122/576/122576743_116675018_93102058_large_72390702_2595417818_24c460a51b_o.jpg"/>
          <p:cNvPicPr>
            <a:picLocks noChangeAspect="1" noChangeArrowheads="1"/>
          </p:cNvPicPr>
          <p:nvPr/>
        </p:nvPicPr>
        <p:blipFill>
          <a:blip r:embed="rId3" cstate="print"/>
          <a:srcRect/>
          <a:stretch>
            <a:fillRect/>
          </a:stretch>
        </p:blipFill>
        <p:spPr bwMode="auto">
          <a:xfrm>
            <a:off x="251520" y="4005064"/>
            <a:ext cx="3600400" cy="2452143"/>
          </a:xfrm>
          <a:prstGeom prst="rect">
            <a:avLst/>
          </a:prstGeom>
          <a:ln>
            <a:noFill/>
          </a:ln>
          <a:effectLst>
            <a:outerShdw blurRad="292100" dist="139700" dir="2700000" algn="tl" rotWithShape="0">
              <a:srgbClr val="333333">
                <a:alpha val="65000"/>
              </a:srgbClr>
            </a:outerShdw>
          </a:effectLst>
        </p:spPr>
      </p:pic>
      <p:pic>
        <p:nvPicPr>
          <p:cNvPr id="18442" name="Picture 10" descr="http://j-dieta.ru/statii/2/t14.jpg"/>
          <p:cNvPicPr>
            <a:picLocks noChangeAspect="1" noChangeArrowheads="1"/>
          </p:cNvPicPr>
          <p:nvPr/>
        </p:nvPicPr>
        <p:blipFill>
          <a:blip r:embed="rId4" cstate="print"/>
          <a:srcRect/>
          <a:stretch>
            <a:fillRect/>
          </a:stretch>
        </p:blipFill>
        <p:spPr bwMode="auto">
          <a:xfrm>
            <a:off x="467544" y="764704"/>
            <a:ext cx="2736304" cy="302433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188640"/>
            <a:ext cx="2308645"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Китай</a:t>
            </a:r>
          </a:p>
        </p:txBody>
      </p:sp>
      <p:pic>
        <p:nvPicPr>
          <p:cNvPr id="21508" name="Picture 4" descr="http://mypresentation.ru/documents/80f7c9d4b4ea5e72939236467f9c3bc1/img14.jpg"/>
          <p:cNvPicPr>
            <a:picLocks noChangeAspect="1" noChangeArrowheads="1"/>
          </p:cNvPicPr>
          <p:nvPr/>
        </p:nvPicPr>
        <p:blipFill>
          <a:blip r:embed="rId2" cstate="print"/>
          <a:srcRect l="9764" t="10981" r="8967" b="19720"/>
          <a:stretch>
            <a:fillRect/>
          </a:stretch>
        </p:blipFill>
        <p:spPr bwMode="auto">
          <a:xfrm>
            <a:off x="6804248" y="548680"/>
            <a:ext cx="1296144" cy="864096"/>
          </a:xfrm>
          <a:prstGeom prst="rect">
            <a:avLst/>
          </a:prstGeom>
          <a:noFill/>
        </p:spPr>
      </p:pic>
      <p:sp>
        <p:nvSpPr>
          <p:cNvPr id="7" name="Прямоугольник 6"/>
          <p:cNvSpPr/>
          <p:nvPr/>
        </p:nvSpPr>
        <p:spPr>
          <a:xfrm>
            <a:off x="3995936" y="1340768"/>
            <a:ext cx="4824536" cy="2308324"/>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Китай это страна спокойного созерцания жизни. Все в ней слито с природой в одно целое, и человек относится уважительно ко всему. Этикет полностью отражает </a:t>
            </a:r>
            <a:r>
              <a:rPr lang="ru-RU" sz="2400" b="1" i="1" dirty="0" smtClean="0">
                <a:latin typeface="Times New Roman" pitchFamily="18" charset="0"/>
                <a:ea typeface="Calibri" pitchFamily="34" charset="0"/>
                <a:cs typeface="Times New Roman" pitchFamily="18" charset="0"/>
              </a:rPr>
              <a:t>это</a:t>
            </a:r>
            <a:endParaRPr lang="ru-RU" sz="2400" b="1" i="1" dirty="0" smtClean="0">
              <a:latin typeface="Times New Roman" pitchFamily="18" charset="0"/>
              <a:ea typeface="Calibri" pitchFamily="34" charset="0"/>
              <a:cs typeface="Times New Roman" pitchFamily="18" charset="0"/>
            </a:endParaRPr>
          </a:p>
        </p:txBody>
      </p:sp>
      <p:pic>
        <p:nvPicPr>
          <p:cNvPr id="22530" name="Picture 2" descr="http://gigamir.net/static/images/5/50935-7.jpg"/>
          <p:cNvPicPr>
            <a:picLocks noChangeAspect="1" noChangeArrowheads="1"/>
          </p:cNvPicPr>
          <p:nvPr/>
        </p:nvPicPr>
        <p:blipFill>
          <a:blip r:embed="rId3" cstate="print"/>
          <a:srcRect/>
          <a:stretch>
            <a:fillRect/>
          </a:stretch>
        </p:blipFill>
        <p:spPr bwMode="auto">
          <a:xfrm>
            <a:off x="467544" y="1196752"/>
            <a:ext cx="3131839" cy="2703216"/>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4" cstate="print"/>
          <a:srcRect b="9373"/>
          <a:stretch>
            <a:fillRect/>
          </a:stretch>
        </p:blipFill>
        <p:spPr bwMode="auto">
          <a:xfrm>
            <a:off x="4572000" y="4005064"/>
            <a:ext cx="4032448" cy="2520280"/>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323528" y="4365104"/>
            <a:ext cx="4248472" cy="1938992"/>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Китае к чашке сухого риса, которую подают в конце обеда, никто не притрагивается — нужно показать, что ты </a:t>
            </a:r>
            <a:r>
              <a:rPr lang="ru-RU" sz="2400" b="1" i="1" dirty="0" smtClean="0">
                <a:latin typeface="Times New Roman" pitchFamily="18" charset="0"/>
                <a:ea typeface="Calibri" pitchFamily="34" charset="0"/>
                <a:cs typeface="Times New Roman" pitchFamily="18" charset="0"/>
              </a:rPr>
              <a:t>сыт</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60648"/>
            <a:ext cx="2308645"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Китай</a:t>
            </a:r>
          </a:p>
        </p:txBody>
      </p:sp>
      <p:pic>
        <p:nvPicPr>
          <p:cNvPr id="21508" name="Picture 4" descr="http://mypresentation.ru/documents/80f7c9d4b4ea5e72939236467f9c3bc1/img14.jpg"/>
          <p:cNvPicPr>
            <a:picLocks noChangeAspect="1" noChangeArrowheads="1"/>
          </p:cNvPicPr>
          <p:nvPr/>
        </p:nvPicPr>
        <p:blipFill>
          <a:blip r:embed="rId2" cstate="print"/>
          <a:srcRect l="9764" t="10981" r="8967" b="19720"/>
          <a:stretch>
            <a:fillRect/>
          </a:stretch>
        </p:blipFill>
        <p:spPr bwMode="auto">
          <a:xfrm>
            <a:off x="6804248" y="548680"/>
            <a:ext cx="1296144" cy="864096"/>
          </a:xfrm>
          <a:prstGeom prst="rect">
            <a:avLst/>
          </a:prstGeom>
          <a:noFill/>
        </p:spPr>
      </p:pic>
      <p:pic>
        <p:nvPicPr>
          <p:cNvPr id="6" name="Picture 6"/>
          <p:cNvPicPr>
            <a:picLocks noChangeAspect="1" noChangeArrowheads="1"/>
          </p:cNvPicPr>
          <p:nvPr/>
        </p:nvPicPr>
        <p:blipFill>
          <a:blip r:embed="rId3" cstate="print"/>
          <a:srcRect/>
          <a:stretch>
            <a:fillRect/>
          </a:stretch>
        </p:blipFill>
        <p:spPr bwMode="auto">
          <a:xfrm>
            <a:off x="755576" y="1268760"/>
            <a:ext cx="3456384" cy="2564904"/>
          </a:xfrm>
          <a:prstGeom prst="rect">
            <a:avLst/>
          </a:prstGeom>
          <a:ln>
            <a:noFill/>
          </a:ln>
          <a:effectLst>
            <a:outerShdw blurRad="292100" dist="139700" dir="2700000" algn="tl" rotWithShape="0">
              <a:srgbClr val="333333">
                <a:alpha val="65000"/>
              </a:srgbClr>
            </a:outerShdw>
          </a:effectLst>
        </p:spPr>
      </p:pic>
      <p:pic>
        <p:nvPicPr>
          <p:cNvPr id="11" name="Picture 5"/>
          <p:cNvPicPr>
            <a:picLocks noChangeAspect="1" noChangeArrowheads="1"/>
          </p:cNvPicPr>
          <p:nvPr/>
        </p:nvPicPr>
        <p:blipFill>
          <a:blip r:embed="rId4" cstate="print"/>
          <a:srcRect/>
          <a:stretch>
            <a:fillRect/>
          </a:stretch>
        </p:blipFill>
        <p:spPr bwMode="auto">
          <a:xfrm>
            <a:off x="4716016" y="1484784"/>
            <a:ext cx="3563888" cy="2245817"/>
          </a:xfrm>
          <a:prstGeom prst="rect">
            <a:avLst/>
          </a:prstGeom>
          <a:ln>
            <a:noFill/>
          </a:ln>
          <a:effectLst>
            <a:outerShdw blurRad="292100" dist="139700" dir="2700000" algn="tl" rotWithShape="0">
              <a:srgbClr val="333333">
                <a:alpha val="65000"/>
              </a:srgbClr>
            </a:outerShdw>
          </a:effectLst>
        </p:spPr>
      </p:pic>
      <p:sp>
        <p:nvSpPr>
          <p:cNvPr id="13" name="Прямоугольник 12"/>
          <p:cNvSpPr/>
          <p:nvPr/>
        </p:nvSpPr>
        <p:spPr>
          <a:xfrm>
            <a:off x="179512" y="3789040"/>
            <a:ext cx="8712968" cy="3077766"/>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Наверное, самой интересной традицией в Китае является чаепитие. Эта церемония проводится в специально отведенных местах с необыкновенной торжественностью и неторопливостью. Все сидят вокруг небольшого столика и пьют чай, заваренный по определенному рецепту, разливая его по маленьким чашечкам. За столом непременно ведется светская беседа. По китайскому этикету, во время чаепития положено улыбаться и говорить только о </a:t>
            </a:r>
            <a:r>
              <a:rPr lang="ru-RU" sz="2400" b="1" i="1" dirty="0" smtClean="0">
                <a:latin typeface="Times New Roman" pitchFamily="18" charset="0"/>
                <a:ea typeface="Calibri" pitchFamily="34" charset="0"/>
                <a:cs typeface="Times New Roman" pitchFamily="18" charset="0"/>
              </a:rPr>
              <a:t>хорошем</a:t>
            </a:r>
            <a:r>
              <a:rPr lang="ru-RU" sz="2600" b="1" i="1" dirty="0" smtClean="0">
                <a:latin typeface="Times New Roman" pitchFamily="18" charset="0"/>
                <a:ea typeface="Calibri" pitchFamily="34" charset="0"/>
                <a:cs typeface="Times New Roman" pitchFamily="18" charset="0"/>
              </a:rPr>
              <a:t> </a:t>
            </a:r>
            <a:endParaRPr lang="ru-RU"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3000"/>
                                        <p:tgtEl>
                                          <p:spTgt spid="6"/>
                                        </p:tgtEl>
                                      </p:cBhvr>
                                    </p:animEffect>
                                  </p:childTnLst>
                                </p:cTn>
                              </p:par>
                            </p:childTnLst>
                          </p:cTn>
                        </p:par>
                        <p:par>
                          <p:cTn id="8" fill="hold">
                            <p:stCondLst>
                              <p:cond delay="3000"/>
                            </p:stCondLst>
                            <p:childTnLst>
                              <p:par>
                                <p:cTn id="9" presetID="4"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out)">
                                      <p:cBhvr>
                                        <p:cTn id="1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60648"/>
            <a:ext cx="2308645"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Китай</a:t>
            </a:r>
          </a:p>
        </p:txBody>
      </p:sp>
      <p:pic>
        <p:nvPicPr>
          <p:cNvPr id="21508" name="Picture 4" descr="http://mypresentation.ru/documents/80f7c9d4b4ea5e72939236467f9c3bc1/img14.jpg"/>
          <p:cNvPicPr>
            <a:picLocks noChangeAspect="1" noChangeArrowheads="1"/>
          </p:cNvPicPr>
          <p:nvPr/>
        </p:nvPicPr>
        <p:blipFill>
          <a:blip r:embed="rId2" cstate="print"/>
          <a:srcRect l="9764" t="10981" r="8967" b="19720"/>
          <a:stretch>
            <a:fillRect/>
          </a:stretch>
        </p:blipFill>
        <p:spPr bwMode="auto">
          <a:xfrm>
            <a:off x="6804248" y="548680"/>
            <a:ext cx="1296144" cy="864096"/>
          </a:xfrm>
          <a:prstGeom prst="rect">
            <a:avLst/>
          </a:prstGeom>
          <a:noFill/>
        </p:spPr>
      </p:pic>
      <p:sp>
        <p:nvSpPr>
          <p:cNvPr id="7" name="Прямоугольник 6"/>
          <p:cNvSpPr/>
          <p:nvPr/>
        </p:nvSpPr>
        <p:spPr>
          <a:xfrm>
            <a:off x="4211960" y="1700808"/>
            <a:ext cx="4572000" cy="4524315"/>
          </a:xfrm>
          <a:prstGeom prst="rect">
            <a:avLst/>
          </a:prstGeom>
        </p:spPr>
        <p:txBody>
          <a:bodyPr>
            <a:spAutoFit/>
          </a:bodyPr>
          <a:lstStyle/>
          <a:p>
            <a:pPr algn="just">
              <a:defRPr/>
            </a:pPr>
            <a:r>
              <a:rPr lang="ru-RU" sz="2400" b="1" i="1" dirty="0" smtClean="0">
                <a:latin typeface="Times New Roman" pitchFamily="18" charset="0"/>
                <a:ea typeface="Calibri" pitchFamily="34" charset="0"/>
                <a:cs typeface="Times New Roman" pitchFamily="18" charset="0"/>
              </a:rPr>
              <a:t>В Китае вообще не принято преподносить живые цветы. Срезанные цветы – символ смерти, они скоро завянут, а значит, умрут. Хотите сделать приятное – дарите искусственный букет. Но только не хозяйке дома. Такой жест может означать – вы считаете этот дом настолько некрасивым, что принесли украшения с </a:t>
            </a:r>
            <a:r>
              <a:rPr lang="ru-RU" sz="2400" b="1" i="1" dirty="0" smtClean="0">
                <a:latin typeface="Times New Roman" pitchFamily="18" charset="0"/>
                <a:ea typeface="Calibri" pitchFamily="34" charset="0"/>
                <a:cs typeface="Times New Roman" pitchFamily="18" charset="0"/>
              </a:rPr>
              <a:t>собой</a:t>
            </a:r>
            <a:endParaRPr lang="ru-RU" sz="2400" b="1" i="1" dirty="0" smtClean="0">
              <a:latin typeface="Times New Roman" pitchFamily="18" charset="0"/>
              <a:ea typeface="Calibri" pitchFamily="34" charset="0"/>
              <a:cs typeface="Times New Roman" pitchFamily="18" charset="0"/>
            </a:endParaRPr>
          </a:p>
        </p:txBody>
      </p:sp>
      <p:pic>
        <p:nvPicPr>
          <p:cNvPr id="47106" name="Picture 2" descr="http://luxfon.com/pic/201203/2560x1600/luxfon.com-312.jpg"/>
          <p:cNvPicPr>
            <a:picLocks noChangeAspect="1" noChangeArrowheads="1"/>
          </p:cNvPicPr>
          <p:nvPr/>
        </p:nvPicPr>
        <p:blipFill>
          <a:blip r:embed="rId3" cstate="print"/>
          <a:srcRect/>
          <a:stretch>
            <a:fillRect/>
          </a:stretch>
        </p:blipFill>
        <p:spPr bwMode="auto">
          <a:xfrm>
            <a:off x="323528" y="1124744"/>
            <a:ext cx="3384376" cy="2520280"/>
          </a:xfrm>
          <a:prstGeom prst="rect">
            <a:avLst/>
          </a:prstGeom>
          <a:ln>
            <a:noFill/>
          </a:ln>
          <a:effectLst>
            <a:outerShdw blurRad="292100" dist="139700" dir="2700000" algn="tl" rotWithShape="0">
              <a:srgbClr val="333333">
                <a:alpha val="65000"/>
              </a:srgbClr>
            </a:outerShdw>
          </a:effectLst>
        </p:spPr>
      </p:pic>
      <p:pic>
        <p:nvPicPr>
          <p:cNvPr id="47108" name="Picture 4" descr="http://cvetys.narod.ru/foto/1/cveti_198.jpg"/>
          <p:cNvPicPr>
            <a:picLocks noChangeAspect="1" noChangeArrowheads="1"/>
          </p:cNvPicPr>
          <p:nvPr/>
        </p:nvPicPr>
        <p:blipFill>
          <a:blip r:embed="rId4" cstate="print"/>
          <a:srcRect/>
          <a:stretch>
            <a:fillRect/>
          </a:stretch>
        </p:blipFill>
        <p:spPr bwMode="auto">
          <a:xfrm>
            <a:off x="827584" y="3861048"/>
            <a:ext cx="3312368"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60648"/>
            <a:ext cx="2308645"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Китай</a:t>
            </a:r>
          </a:p>
        </p:txBody>
      </p:sp>
      <p:pic>
        <p:nvPicPr>
          <p:cNvPr id="21508" name="Picture 4" descr="http://mypresentation.ru/documents/80f7c9d4b4ea5e72939236467f9c3bc1/img14.jpg"/>
          <p:cNvPicPr>
            <a:picLocks noChangeAspect="1" noChangeArrowheads="1"/>
          </p:cNvPicPr>
          <p:nvPr/>
        </p:nvPicPr>
        <p:blipFill>
          <a:blip r:embed="rId2" cstate="print"/>
          <a:srcRect l="9764" t="10981" r="8967" b="19720"/>
          <a:stretch>
            <a:fillRect/>
          </a:stretch>
        </p:blipFill>
        <p:spPr bwMode="auto">
          <a:xfrm>
            <a:off x="6804248" y="548680"/>
            <a:ext cx="1296144" cy="864096"/>
          </a:xfrm>
          <a:prstGeom prst="rect">
            <a:avLst/>
          </a:prstGeom>
          <a:noFill/>
        </p:spPr>
      </p:pic>
      <p:sp>
        <p:nvSpPr>
          <p:cNvPr id="8" name="Прямоугольник 7"/>
          <p:cNvSpPr/>
          <p:nvPr/>
        </p:nvSpPr>
        <p:spPr>
          <a:xfrm>
            <a:off x="899592" y="5085184"/>
            <a:ext cx="7200800" cy="1200329"/>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В Японии и Китае чем больше вы чавкаете за столом, тем больше вы проявляете одобрения и восторга по отношению к подаваемой </a:t>
            </a:r>
            <a:r>
              <a:rPr lang="ru-RU" sz="2400" b="1" i="1" dirty="0" smtClean="0">
                <a:latin typeface="Times New Roman" pitchFamily="18" charset="0"/>
                <a:ea typeface="Calibri" pitchFamily="34" charset="0"/>
                <a:cs typeface="Times New Roman" pitchFamily="18" charset="0"/>
              </a:rPr>
              <a:t>еде </a:t>
            </a:r>
            <a:endParaRPr lang="ru-RU" sz="2400" b="1" i="1" dirty="0" smtClean="0">
              <a:latin typeface="Times New Roman" pitchFamily="18" charset="0"/>
              <a:ea typeface="Calibri" pitchFamily="34" charset="0"/>
              <a:cs typeface="Times New Roman" pitchFamily="18" charset="0"/>
            </a:endParaRPr>
          </a:p>
        </p:txBody>
      </p:sp>
      <p:pic>
        <p:nvPicPr>
          <p:cNvPr id="52226" name="Picture 2" descr="http://www.malinalife.ru/userfiles/picbig/img2011122511191594.jpg"/>
          <p:cNvPicPr>
            <a:picLocks noChangeAspect="1" noChangeArrowheads="1"/>
          </p:cNvPicPr>
          <p:nvPr/>
        </p:nvPicPr>
        <p:blipFill>
          <a:blip r:embed="rId3" cstate="print"/>
          <a:srcRect/>
          <a:stretch>
            <a:fillRect/>
          </a:stretch>
        </p:blipFill>
        <p:spPr bwMode="auto">
          <a:xfrm>
            <a:off x="323528" y="1268760"/>
            <a:ext cx="3960440" cy="3384376"/>
          </a:xfrm>
          <a:prstGeom prst="rect">
            <a:avLst/>
          </a:prstGeom>
          <a:ln>
            <a:noFill/>
          </a:ln>
          <a:effectLst>
            <a:outerShdw blurRad="292100" dist="139700" dir="2700000" algn="tl" rotWithShape="0">
              <a:srgbClr val="333333">
                <a:alpha val="65000"/>
              </a:srgbClr>
            </a:outerShdw>
          </a:effectLst>
        </p:spPr>
      </p:pic>
      <p:pic>
        <p:nvPicPr>
          <p:cNvPr id="52228" name="Picture 4" descr="http://prostierecepti.ucoz.ru/41.jpg"/>
          <p:cNvPicPr>
            <a:picLocks noChangeAspect="1" noChangeArrowheads="1"/>
          </p:cNvPicPr>
          <p:nvPr/>
        </p:nvPicPr>
        <p:blipFill>
          <a:blip r:embed="rId4" cstate="print"/>
          <a:srcRect b="2548"/>
          <a:stretch>
            <a:fillRect/>
          </a:stretch>
        </p:blipFill>
        <p:spPr bwMode="auto">
          <a:xfrm>
            <a:off x="4499992" y="1556792"/>
            <a:ext cx="3960440" cy="33843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23728" y="260648"/>
            <a:ext cx="4641848"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Южная Корея</a:t>
            </a:r>
          </a:p>
        </p:txBody>
      </p:sp>
      <p:sp>
        <p:nvSpPr>
          <p:cNvPr id="53250" name="AutoShape 2" descr="http://%D1%83%D0%BA%D1%80%D0%BE%D0%BF.org/wp-content/uploads/2015/08/%D1%8E%D0%B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3252" name="AutoShape 4" descr="http://%D1%83%D0%BA%D1%80%D0%BE%D0%BF.org/wp-content/uploads/2015/08/%D1%8E%D0%B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3254" name="AutoShape 6" descr="http://%D1%83%D0%BA%D1%80%D0%BE%D0%BF.org/wp-content/uploads/2015/08/%D1%8E%D0%B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53256" name="Picture 8" descr="http://boombob.ru/img/picture/Oct/09/fc8d36d9d4eeee9fcf6c5072ccc2f2c8/1.jpg"/>
          <p:cNvPicPr>
            <a:picLocks noChangeAspect="1" noChangeArrowheads="1"/>
          </p:cNvPicPr>
          <p:nvPr/>
        </p:nvPicPr>
        <p:blipFill>
          <a:blip r:embed="rId2" cstate="print"/>
          <a:srcRect/>
          <a:stretch>
            <a:fillRect/>
          </a:stretch>
        </p:blipFill>
        <p:spPr bwMode="auto">
          <a:xfrm>
            <a:off x="6804248" y="260648"/>
            <a:ext cx="1800200" cy="1124744"/>
          </a:xfrm>
          <a:prstGeom prst="rect">
            <a:avLst/>
          </a:prstGeom>
          <a:noFill/>
        </p:spPr>
      </p:pic>
      <p:sp>
        <p:nvSpPr>
          <p:cNvPr id="11" name="Прямоугольник 10"/>
          <p:cNvSpPr/>
          <p:nvPr/>
        </p:nvSpPr>
        <p:spPr>
          <a:xfrm>
            <a:off x="5004048" y="2132856"/>
            <a:ext cx="3222104" cy="3046988"/>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В Южной Корее, если вам подали чересчур острое блюдо, можете не скрывать своих слез, чихать и кашлять. Повар будет только в </a:t>
            </a:r>
            <a:r>
              <a:rPr lang="ru-RU" sz="2400" b="1" i="1" dirty="0" smtClean="0">
                <a:latin typeface="Times New Roman" pitchFamily="18" charset="0"/>
                <a:ea typeface="Calibri" pitchFamily="34" charset="0"/>
                <a:cs typeface="Times New Roman" pitchFamily="18" charset="0"/>
              </a:rPr>
              <a:t>восторге</a:t>
            </a:r>
            <a:endParaRPr lang="ru-RU" sz="2400" b="1" i="1" dirty="0" smtClean="0">
              <a:latin typeface="Times New Roman" pitchFamily="18" charset="0"/>
              <a:ea typeface="Calibri" pitchFamily="34" charset="0"/>
              <a:cs typeface="Times New Roman" pitchFamily="18" charset="0"/>
            </a:endParaRPr>
          </a:p>
        </p:txBody>
      </p:sp>
      <p:pic>
        <p:nvPicPr>
          <p:cNvPr id="12" name="Рисунок 1" descr="Самые странные правила этикета ">
            <a:hlinkClick r:id="rId3"/>
          </p:cNvPr>
          <p:cNvPicPr>
            <a:picLocks noChangeAspect="1" noChangeArrowheads="1"/>
          </p:cNvPicPr>
          <p:nvPr/>
        </p:nvPicPr>
        <p:blipFill>
          <a:blip r:embed="rId4" cstate="print"/>
          <a:srcRect/>
          <a:stretch>
            <a:fillRect/>
          </a:stretch>
        </p:blipFill>
        <p:spPr bwMode="auto">
          <a:xfrm>
            <a:off x="323528" y="1124744"/>
            <a:ext cx="3240360" cy="2520280"/>
          </a:xfrm>
          <a:prstGeom prst="rect">
            <a:avLst/>
          </a:prstGeom>
          <a:ln>
            <a:noFill/>
          </a:ln>
          <a:effectLst>
            <a:outerShdw blurRad="292100" dist="139700" dir="2700000" algn="tl" rotWithShape="0">
              <a:srgbClr val="333333">
                <a:alpha val="65000"/>
              </a:srgbClr>
            </a:outerShdw>
          </a:effectLst>
        </p:spPr>
      </p:pic>
      <p:pic>
        <p:nvPicPr>
          <p:cNvPr id="53258" name="Picture 10" descr="http://87.img.avito.st/640x480/1498781087.jpg"/>
          <p:cNvPicPr>
            <a:picLocks noChangeAspect="1" noChangeArrowheads="1"/>
          </p:cNvPicPr>
          <p:nvPr/>
        </p:nvPicPr>
        <p:blipFill>
          <a:blip r:embed="rId5" cstate="print"/>
          <a:srcRect l="1518" t="3150" r="2845" b="8651"/>
          <a:stretch>
            <a:fillRect/>
          </a:stretch>
        </p:blipFill>
        <p:spPr bwMode="auto">
          <a:xfrm>
            <a:off x="1619672" y="3717032"/>
            <a:ext cx="3168352" cy="29969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4176464" cy="1512168"/>
          </a:xfrm>
        </p:spPr>
        <p:txBody>
          <a:bodyPr>
            <a:noAutofit/>
          </a:bodyPr>
          <a:lstStyle/>
          <a:p>
            <a:pPr algn="just"/>
            <a:r>
              <a:rPr lang="ru-RU" dirty="0" smtClean="0">
                <a:latin typeface="Calibri" pitchFamily="34" charset="0"/>
                <a:cs typeface="Times New Roman" pitchFamily="18" charset="0"/>
              </a:rPr>
              <a:t>Ю 71 Мирзоян А.П. Мир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М 63 этикета: энциклопедия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А.П. Мирзоян. – 2-е изд. – Челябинск: Урал Л.Т.Д., 2002.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404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2564904"/>
            <a:ext cx="4248472" cy="4691063"/>
          </a:xfrm>
        </p:spPr>
        <p:txBody>
          <a:bodyPr>
            <a:normAutofit/>
          </a:bodyPr>
          <a:lstStyle/>
          <a:p>
            <a:pPr algn="just"/>
            <a:r>
              <a:rPr lang="ru-RU" sz="2000" dirty="0" smtClean="0"/>
              <a:t>Универсальная энциклопедия, подробно и полно освещает разнообразнейшие этикетные ситуации. Эта книга помощник и советчик, который всегда подскажет, как вести себя в гостях и на работе, в ресторане и заграничной поездке, во время деловой встречи и в концертном </a:t>
            </a:r>
            <a:r>
              <a:rPr lang="ru-RU" sz="2000" dirty="0" smtClean="0"/>
              <a:t>зале</a:t>
            </a:r>
            <a:endParaRPr lang="ru-RU" sz="2000" dirty="0"/>
          </a:p>
        </p:txBody>
      </p:sp>
      <p:pic>
        <p:nvPicPr>
          <p:cNvPr id="3074" name="Picture 2" descr="C:\Documents and Settings\lisavchova_na\Рабочий стол\этикет\7 - 0005.tif"/>
          <p:cNvPicPr>
            <a:picLocks noGrp="1" noChangeAspect="1" noChangeArrowheads="1"/>
          </p:cNvPicPr>
          <p:nvPr>
            <p:ph idx="1"/>
          </p:nvPr>
        </p:nvPicPr>
        <p:blipFill>
          <a:blip r:embed="rId2" cstate="print"/>
          <a:srcRect l="3500" t="799" r="30001" b="25680"/>
          <a:stretch>
            <a:fillRect/>
          </a:stretch>
        </p:blipFill>
        <p:spPr bwMode="auto">
          <a:xfrm>
            <a:off x="5076056" y="1196752"/>
            <a:ext cx="2952328" cy="4464496"/>
          </a:xfrm>
          <a:prstGeom prst="rect">
            <a:avLst/>
          </a:prstGeom>
          <a:noFill/>
          <a:ln>
            <a:solidFill>
              <a:schemeClr val="bg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332656"/>
            <a:ext cx="2374881"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Англия</a:t>
            </a:r>
          </a:p>
        </p:txBody>
      </p:sp>
      <p:sp>
        <p:nvSpPr>
          <p:cNvPr id="24578" name="AutoShape 2"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4580" name="AutoShape 4"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24582" name="Picture 6" descr="http://i.ytimg.com/vi/Zd4416c1sw0/hqdefault.jpg"/>
          <p:cNvPicPr>
            <a:picLocks noChangeAspect="1" noChangeArrowheads="1"/>
          </p:cNvPicPr>
          <p:nvPr/>
        </p:nvPicPr>
        <p:blipFill>
          <a:blip r:embed="rId2" cstate="print"/>
          <a:srcRect l="1575" t="8400" r="2351" b="7601"/>
          <a:stretch>
            <a:fillRect/>
          </a:stretch>
        </p:blipFill>
        <p:spPr bwMode="auto">
          <a:xfrm>
            <a:off x="6444208" y="476672"/>
            <a:ext cx="1944216" cy="1296144"/>
          </a:xfrm>
          <a:prstGeom prst="rect">
            <a:avLst/>
          </a:prstGeom>
          <a:noFill/>
        </p:spPr>
      </p:pic>
      <p:sp>
        <p:nvSpPr>
          <p:cNvPr id="7" name="Прямоугольник 6"/>
          <p:cNvSpPr/>
          <p:nvPr/>
        </p:nvSpPr>
        <p:spPr>
          <a:xfrm>
            <a:off x="4644008" y="2204864"/>
            <a:ext cx="3816424" cy="2677656"/>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плане этикета Англия самая развитая страна. Английские джентльмены известны на весь мир, самые лучшие и воспитанные дворецкие именно из </a:t>
            </a:r>
            <a:r>
              <a:rPr lang="ru-RU" sz="2400" b="1" i="1" dirty="0" smtClean="0">
                <a:latin typeface="Times New Roman" pitchFamily="18" charset="0"/>
                <a:ea typeface="Calibri" pitchFamily="34" charset="0"/>
                <a:cs typeface="Times New Roman" pitchFamily="18" charset="0"/>
              </a:rPr>
              <a:t>Англии </a:t>
            </a:r>
            <a:endParaRPr lang="ru-RU" sz="2400" b="1" i="1" dirty="0" smtClean="0">
              <a:latin typeface="Times New Roman" pitchFamily="18" charset="0"/>
              <a:ea typeface="Calibri" pitchFamily="34" charset="0"/>
              <a:cs typeface="Times New Roman" pitchFamily="18" charset="0"/>
            </a:endParaRPr>
          </a:p>
        </p:txBody>
      </p:sp>
      <p:pic>
        <p:nvPicPr>
          <p:cNvPr id="24584" name="Picture 8" descr="https://ds02.infourok.ru/uploads/ex/05d9/00008e90-8fea5b05/img10.jpg"/>
          <p:cNvPicPr>
            <a:picLocks noChangeAspect="1" noChangeArrowheads="1"/>
          </p:cNvPicPr>
          <p:nvPr/>
        </p:nvPicPr>
        <p:blipFill>
          <a:blip r:embed="rId3" cstate="print"/>
          <a:srcRect l="47656" t="47610" r="4689" b="3337"/>
          <a:stretch>
            <a:fillRect/>
          </a:stretch>
        </p:blipFill>
        <p:spPr bwMode="auto">
          <a:xfrm>
            <a:off x="539552" y="1916832"/>
            <a:ext cx="3816424" cy="36724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4176464" cy="1512168"/>
          </a:xfrm>
        </p:spPr>
        <p:txBody>
          <a:bodyPr>
            <a:noAutofit/>
          </a:bodyPr>
          <a:lstStyle/>
          <a:p>
            <a:pPr algn="just"/>
            <a:r>
              <a:rPr lang="ru-RU" dirty="0" smtClean="0">
                <a:latin typeface="Calibri" pitchFamily="34" charset="0"/>
                <a:cs typeface="Times New Roman" pitchFamily="18" charset="0"/>
              </a:rPr>
              <a:t>Ю 7 </a:t>
            </a:r>
            <a:r>
              <a:rPr lang="ru-RU" dirty="0" smtClean="0"/>
              <a:t>Бушелева, Б. В. Поговорим о </a:t>
            </a:r>
            <a:br>
              <a:rPr lang="ru-RU" dirty="0" smtClean="0"/>
            </a:br>
            <a:r>
              <a:rPr lang="ru-RU" dirty="0" smtClean="0"/>
              <a:t>Б 94 воспитанности: книга для учащихся / Б. В. Бушелева. - 2-е изд., доп. - М. : Просвещение, 1988.- 144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2276872"/>
            <a:ext cx="4248472" cy="3672408"/>
          </a:xfrm>
        </p:spPr>
        <p:txBody>
          <a:bodyPr>
            <a:normAutofit/>
          </a:bodyPr>
          <a:lstStyle/>
          <a:p>
            <a:pPr algn="just"/>
            <a:r>
              <a:rPr lang="ru-RU" sz="2000" dirty="0" smtClean="0"/>
              <a:t>Задача данного издания состоит в том, чтобы научить читателя видеть себя со стороны, увереннее работать над становлением своего характера, свободнее ориентироваться в различных жизненных ситуациях. В доступной форме дано понятие этикета, показана необходимость выработки определенной линии поведения при контактах с </a:t>
            </a:r>
            <a:r>
              <a:rPr lang="ru-RU" sz="2000" dirty="0" smtClean="0"/>
              <a:t>окружающими</a:t>
            </a:r>
            <a:endParaRPr lang="ru-RU" sz="2000" dirty="0"/>
          </a:p>
        </p:txBody>
      </p:sp>
      <p:pic>
        <p:nvPicPr>
          <p:cNvPr id="1027" name="Picture 3" descr="C:\Documents and Settings\lisavchova_na\Рабочий стол\этикет\7 - 0008.tif"/>
          <p:cNvPicPr>
            <a:picLocks noGrp="1" noChangeAspect="1" noChangeArrowheads="1"/>
          </p:cNvPicPr>
          <p:nvPr>
            <p:ph idx="1"/>
          </p:nvPr>
        </p:nvPicPr>
        <p:blipFill>
          <a:blip r:embed="rId2" cstate="print"/>
          <a:srcRect l="1693" t="1230" r="30780" b="26397"/>
          <a:stretch>
            <a:fillRect/>
          </a:stretch>
        </p:blipFill>
        <p:spPr bwMode="auto">
          <a:xfrm>
            <a:off x="4932040" y="980728"/>
            <a:ext cx="3240360" cy="4668118"/>
          </a:xfrm>
          <a:prstGeom prst="rect">
            <a:avLst/>
          </a:prstGeom>
          <a:noFill/>
          <a:ln>
            <a:solidFill>
              <a:schemeClr val="bg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332656"/>
            <a:ext cx="2374881"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Англия</a:t>
            </a:r>
          </a:p>
        </p:txBody>
      </p:sp>
      <p:sp>
        <p:nvSpPr>
          <p:cNvPr id="24578" name="AutoShape 2"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4580" name="AutoShape 4"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24582" name="Picture 6" descr="http://i.ytimg.com/vi/Zd4416c1sw0/hqdefault.jpg"/>
          <p:cNvPicPr>
            <a:picLocks noChangeAspect="1" noChangeArrowheads="1"/>
          </p:cNvPicPr>
          <p:nvPr/>
        </p:nvPicPr>
        <p:blipFill>
          <a:blip r:embed="rId2" cstate="print"/>
          <a:srcRect l="1575" t="8400" r="2351" b="7601"/>
          <a:stretch>
            <a:fillRect/>
          </a:stretch>
        </p:blipFill>
        <p:spPr bwMode="auto">
          <a:xfrm>
            <a:off x="6444208" y="476672"/>
            <a:ext cx="1944216" cy="1296144"/>
          </a:xfrm>
          <a:prstGeom prst="rect">
            <a:avLst/>
          </a:prstGeom>
          <a:noFill/>
        </p:spPr>
      </p:pic>
      <p:sp>
        <p:nvSpPr>
          <p:cNvPr id="6" name="Прямоугольник 5"/>
          <p:cNvSpPr/>
          <p:nvPr/>
        </p:nvSpPr>
        <p:spPr>
          <a:xfrm>
            <a:off x="4716016" y="2204864"/>
            <a:ext cx="3816424" cy="3785652"/>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Как и в большинстве стран, в Англии стандартным является простое рукопожатие, как для мужчин, так и для женщин. Не следует целовать рук и делать комплименты на публике. Это примут за большую </a:t>
            </a:r>
            <a:r>
              <a:rPr lang="ru-RU" sz="2400" b="1" i="1" dirty="0" smtClean="0">
                <a:latin typeface="Times New Roman" pitchFamily="18" charset="0"/>
                <a:ea typeface="Calibri" pitchFamily="34" charset="0"/>
                <a:cs typeface="Times New Roman" pitchFamily="18" charset="0"/>
              </a:rPr>
              <a:t>неделикатность </a:t>
            </a:r>
            <a:endParaRPr lang="ru-RU" sz="2400" b="1" i="1" dirty="0" smtClean="0">
              <a:latin typeface="Times New Roman" pitchFamily="18" charset="0"/>
              <a:ea typeface="Calibri" pitchFamily="34" charset="0"/>
              <a:cs typeface="Times New Roman" pitchFamily="18" charset="0"/>
            </a:endParaRPr>
          </a:p>
        </p:txBody>
      </p:sp>
      <p:pic>
        <p:nvPicPr>
          <p:cNvPr id="27650" name="Picture 2" descr="http://fbciranians.org/imagelib/56bda30eb0604.jpg"/>
          <p:cNvPicPr>
            <a:picLocks noChangeAspect="1" noChangeArrowheads="1"/>
          </p:cNvPicPr>
          <p:nvPr/>
        </p:nvPicPr>
        <p:blipFill>
          <a:blip r:embed="rId3" cstate="print"/>
          <a:srcRect/>
          <a:stretch>
            <a:fillRect/>
          </a:stretch>
        </p:blipFill>
        <p:spPr bwMode="auto">
          <a:xfrm>
            <a:off x="827584" y="4005064"/>
            <a:ext cx="3672408" cy="2520280"/>
          </a:xfrm>
          <a:prstGeom prst="rect">
            <a:avLst/>
          </a:prstGeom>
          <a:ln>
            <a:noFill/>
          </a:ln>
          <a:effectLst>
            <a:outerShdw blurRad="292100" dist="139700" dir="2700000" algn="tl" rotWithShape="0">
              <a:srgbClr val="333333">
                <a:alpha val="65000"/>
              </a:srgbClr>
            </a:outerShdw>
          </a:effectLst>
        </p:spPr>
      </p:pic>
      <p:pic>
        <p:nvPicPr>
          <p:cNvPr id="8" name="Picture 4" descr="http://global-news.com.ua/inf_images/13064_1.jpeg"/>
          <p:cNvPicPr>
            <a:picLocks noChangeAspect="1" noChangeArrowheads="1"/>
          </p:cNvPicPr>
          <p:nvPr/>
        </p:nvPicPr>
        <p:blipFill>
          <a:blip r:embed="rId4" cstate="print"/>
          <a:srcRect/>
          <a:stretch>
            <a:fillRect/>
          </a:stretch>
        </p:blipFill>
        <p:spPr bwMode="auto">
          <a:xfrm>
            <a:off x="539552" y="1412776"/>
            <a:ext cx="3456384" cy="24037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4104456" cy="1512168"/>
          </a:xfrm>
        </p:spPr>
        <p:txBody>
          <a:bodyPr>
            <a:noAutofit/>
          </a:bodyPr>
          <a:lstStyle/>
          <a:p>
            <a:pPr algn="just"/>
            <a:r>
              <a:rPr lang="ru-RU" dirty="0" smtClean="0">
                <a:latin typeface="Calibri" pitchFamily="34" charset="0"/>
                <a:cs typeface="Times New Roman" pitchFamily="18" charset="0"/>
              </a:rPr>
              <a:t>Ю 71 Кукушин В.С. Деловой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К89 этикет: учебное пособие /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В.С. Кукушин. – Ростов н/Д: МарТ, 2008 . – 304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23528" y="1844824"/>
            <a:ext cx="4320480" cy="3744416"/>
          </a:xfrm>
        </p:spPr>
        <p:txBody>
          <a:bodyPr>
            <a:noAutofit/>
          </a:bodyPr>
          <a:lstStyle/>
          <a:p>
            <a:pPr algn="just"/>
            <a:r>
              <a:rPr lang="ru-RU" sz="2000" dirty="0" smtClean="0"/>
              <a:t>Этикет это очень большая и важная часть общечеловеческой культуры, нравственности, морали, выработанной на протяжении многих веков жизни всеми народами в соответствии с их представлениями о добре, справедливости, человечности – в области моральной культуры и о красоте, порядке, благоустройстве, бытовой целесообразности. В нашей стране, возрастает значимость соблюдения этикета, так как это позволяет человеку осознать свою социальную </a:t>
            </a:r>
            <a:r>
              <a:rPr lang="ru-RU" sz="2000" dirty="0" smtClean="0"/>
              <a:t>роль</a:t>
            </a:r>
            <a:endParaRPr lang="ru-RU" sz="2000" dirty="0"/>
          </a:p>
        </p:txBody>
      </p:sp>
      <p:pic>
        <p:nvPicPr>
          <p:cNvPr id="10242" name="Picture 2" descr="C:\Documents and Settings\lisavchova_na\Рабочий стол\этикет\7 - 0009.tif"/>
          <p:cNvPicPr>
            <a:picLocks noGrp="1" noChangeAspect="1" noChangeArrowheads="1"/>
          </p:cNvPicPr>
          <p:nvPr>
            <p:ph idx="1"/>
          </p:nvPr>
        </p:nvPicPr>
        <p:blipFill>
          <a:blip r:embed="rId2" cstate="print"/>
          <a:srcRect l="8919" r="25188" b="25346"/>
          <a:stretch>
            <a:fillRect/>
          </a:stretch>
        </p:blipFill>
        <p:spPr bwMode="auto">
          <a:xfrm>
            <a:off x="5004048" y="1052736"/>
            <a:ext cx="3240360" cy="4831415"/>
          </a:xfrm>
          <a:prstGeom prst="rect">
            <a:avLst/>
          </a:prstGeom>
          <a:noFill/>
          <a:ln>
            <a:solidFill>
              <a:schemeClr val="accent1">
                <a:lumMod val="75000"/>
              </a:schemeClr>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88640"/>
            <a:ext cx="2374881"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Англия</a:t>
            </a:r>
          </a:p>
        </p:txBody>
      </p:sp>
      <p:sp>
        <p:nvSpPr>
          <p:cNvPr id="24578" name="AutoShape 2"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4580" name="AutoShape 4"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24582" name="Picture 6" descr="http://i.ytimg.com/vi/Zd4416c1sw0/hqdefault.jpg"/>
          <p:cNvPicPr>
            <a:picLocks noChangeAspect="1" noChangeArrowheads="1"/>
          </p:cNvPicPr>
          <p:nvPr/>
        </p:nvPicPr>
        <p:blipFill>
          <a:blip r:embed="rId2" cstate="print"/>
          <a:srcRect l="1575" t="8400" r="2351" b="7601"/>
          <a:stretch>
            <a:fillRect/>
          </a:stretch>
        </p:blipFill>
        <p:spPr bwMode="auto">
          <a:xfrm>
            <a:off x="6444208" y="476672"/>
            <a:ext cx="1944216" cy="1296144"/>
          </a:xfrm>
          <a:prstGeom prst="rect">
            <a:avLst/>
          </a:prstGeom>
          <a:noFill/>
        </p:spPr>
      </p:pic>
      <p:sp>
        <p:nvSpPr>
          <p:cNvPr id="8" name="Прямоугольник 7"/>
          <p:cNvSpPr/>
          <p:nvPr/>
        </p:nvSpPr>
        <p:spPr>
          <a:xfrm>
            <a:off x="251520" y="3564791"/>
            <a:ext cx="4572000" cy="3077766"/>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Великобритания довольно строгая страна, славящаяся своим педантизмом и пунктуальностью. Если опоздаете хоть на 1 минуту, сразу же обнаружите свою невоспитанность и неуважение к </a:t>
            </a:r>
            <a:r>
              <a:rPr lang="ru-RU" sz="2400" b="1" i="1" dirty="0" smtClean="0">
                <a:latin typeface="Times New Roman" pitchFamily="18" charset="0"/>
                <a:ea typeface="Calibri" pitchFamily="34" charset="0"/>
                <a:cs typeface="Times New Roman" pitchFamily="18" charset="0"/>
              </a:rPr>
              <a:t>окружающим</a:t>
            </a:r>
            <a:endParaRPr lang="ru-RU" sz="2600" b="1" i="1" dirty="0" smtClean="0">
              <a:latin typeface="Times New Roman" pitchFamily="18" charset="0"/>
              <a:ea typeface="Calibri" pitchFamily="34" charset="0"/>
              <a:cs typeface="Times New Roman" pitchFamily="18" charset="0"/>
            </a:endParaRPr>
          </a:p>
        </p:txBody>
      </p:sp>
      <p:pic>
        <p:nvPicPr>
          <p:cNvPr id="1026" name="Picture 2" descr="http://i.telegraph.co.uk/multimedia/archive/02519/afternoon-tea-coac_2519400b.jpg"/>
          <p:cNvPicPr>
            <a:picLocks noChangeAspect="1" noChangeArrowheads="1"/>
          </p:cNvPicPr>
          <p:nvPr/>
        </p:nvPicPr>
        <p:blipFill>
          <a:blip r:embed="rId3" cstate="print"/>
          <a:srcRect/>
          <a:stretch>
            <a:fillRect/>
          </a:stretch>
        </p:blipFill>
        <p:spPr bwMode="auto">
          <a:xfrm>
            <a:off x="395536" y="980728"/>
            <a:ext cx="3960440" cy="2520280"/>
          </a:xfrm>
          <a:prstGeom prst="rect">
            <a:avLst/>
          </a:prstGeom>
          <a:ln>
            <a:noFill/>
          </a:ln>
          <a:effectLst>
            <a:outerShdw blurRad="292100" dist="139700" dir="2700000" algn="tl" rotWithShape="0">
              <a:srgbClr val="333333">
                <a:alpha val="65000"/>
              </a:srgbClr>
            </a:outerShdw>
          </a:effectLst>
        </p:spPr>
      </p:pic>
      <p:pic>
        <p:nvPicPr>
          <p:cNvPr id="11" name="Picture 6"/>
          <p:cNvPicPr>
            <a:picLocks noChangeAspect="1" noChangeArrowheads="1"/>
          </p:cNvPicPr>
          <p:nvPr/>
        </p:nvPicPr>
        <p:blipFill>
          <a:blip r:embed="rId4" cstate="print"/>
          <a:srcRect/>
          <a:stretch>
            <a:fillRect/>
          </a:stretch>
        </p:blipFill>
        <p:spPr bwMode="auto">
          <a:xfrm>
            <a:off x="5292080" y="3717032"/>
            <a:ext cx="3240360" cy="2574602"/>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5004048" y="2132856"/>
            <a:ext cx="3924944" cy="1200329"/>
          </a:xfrm>
          <a:prstGeom prst="rect">
            <a:avLst/>
          </a:prstGeom>
        </p:spPr>
        <p:txBody>
          <a:bodyPr wrap="square">
            <a:spAutoFit/>
          </a:bodyPr>
          <a:lstStyle/>
          <a:p>
            <a:pPr eaLnBrk="0" fontAlgn="t" hangingPunct="0">
              <a:defRPr/>
            </a:pPr>
            <a:r>
              <a:rPr lang="ru-RU" sz="2400" b="1" i="1" dirty="0" smtClean="0">
                <a:latin typeface="Times New Roman" pitchFamily="18" charset="0"/>
                <a:ea typeface="Calibri" pitchFamily="34" charset="0"/>
                <a:cs typeface="Times New Roman" pitchFamily="18" charset="0"/>
              </a:rPr>
              <a:t>В Англии банан принято есть с помощью вилки и </a:t>
            </a:r>
            <a:r>
              <a:rPr lang="ru-RU" sz="2400" b="1" i="1" dirty="0" smtClean="0">
                <a:latin typeface="Times New Roman" pitchFamily="18" charset="0"/>
                <a:ea typeface="Calibri" pitchFamily="34" charset="0"/>
                <a:cs typeface="Times New Roman" pitchFamily="18" charset="0"/>
              </a:rPr>
              <a:t>ножа</a:t>
            </a:r>
            <a:endParaRPr lang="ru-RU" sz="2400" b="1" i="1" dirty="0" smtClean="0">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4104456" cy="1512168"/>
          </a:xfrm>
        </p:spPr>
        <p:txBody>
          <a:bodyPr>
            <a:noAutofit/>
          </a:bodyPr>
          <a:lstStyle/>
          <a:p>
            <a:pPr algn="just"/>
            <a:r>
              <a:rPr lang="ru-RU" dirty="0" smtClean="0">
                <a:latin typeface="Calibri" pitchFamily="34" charset="0"/>
                <a:cs typeface="Times New Roman" pitchFamily="18" charset="0"/>
              </a:rPr>
              <a:t>Ю 71 Этикет / Сост. </a:t>
            </a:r>
            <a:br>
              <a:rPr lang="ru-RU" dirty="0" smtClean="0">
                <a:latin typeface="Calibri" pitchFamily="34" charset="0"/>
                <a:cs typeface="Times New Roman" pitchFamily="18" charset="0"/>
              </a:rPr>
            </a:br>
            <a:r>
              <a:rPr lang="ru-RU" dirty="0" smtClean="0">
                <a:latin typeface="Calibri" pitchFamily="34" charset="0"/>
                <a:cs typeface="Times New Roman" pitchFamily="18" charset="0"/>
              </a:rPr>
              <a:t>Э 90 О.Н. Улищенко.– Харьков: Фолио, 1999. – 400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2132856"/>
            <a:ext cx="4320480" cy="3240360"/>
          </a:xfrm>
        </p:spPr>
        <p:txBody>
          <a:bodyPr>
            <a:noAutofit/>
          </a:bodyPr>
          <a:lstStyle/>
          <a:p>
            <a:pPr algn="just"/>
            <a:r>
              <a:rPr lang="ru-RU" sz="2000" dirty="0" smtClean="0"/>
              <a:t>Книга для тех, кто хочет знать, как правильно вести себя в самых разных ситуациях и не совершать оплошностей, иметь хорошие манеры и безупречный внешний вид, быть приятным собеседником и уверенным в себе человеком дома, на работе и в гостях как в своей стране, так и за </a:t>
            </a:r>
            <a:r>
              <a:rPr lang="ru-RU" sz="2000" dirty="0" smtClean="0"/>
              <a:t>границей</a:t>
            </a:r>
            <a:endParaRPr lang="ru-RU" sz="2000" dirty="0"/>
          </a:p>
        </p:txBody>
      </p:sp>
      <p:pic>
        <p:nvPicPr>
          <p:cNvPr id="8194" name="Picture 2" descr="C:\Documents and Settings\lisavchova_na\Рабочий стол\этикет\7 - 0002.tif"/>
          <p:cNvPicPr>
            <a:picLocks noGrp="1" noChangeAspect="1" noChangeArrowheads="1"/>
          </p:cNvPicPr>
          <p:nvPr>
            <p:ph idx="1"/>
          </p:nvPr>
        </p:nvPicPr>
        <p:blipFill>
          <a:blip r:embed="rId2" cstate="print"/>
          <a:srcRect l="5357" r="32312" b="31555"/>
          <a:stretch>
            <a:fillRect/>
          </a:stretch>
        </p:blipFill>
        <p:spPr bwMode="auto">
          <a:xfrm>
            <a:off x="5148064" y="1268760"/>
            <a:ext cx="2952328" cy="4320480"/>
          </a:xfrm>
          <a:prstGeom prst="rect">
            <a:avLst/>
          </a:prstGeom>
          <a:noFill/>
          <a:ln>
            <a:solidFill>
              <a:schemeClr val="tx2">
                <a:lumMod val="40000"/>
                <a:lumOff val="60000"/>
              </a:schemeClr>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88640"/>
            <a:ext cx="2374881"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Англия</a:t>
            </a:r>
          </a:p>
        </p:txBody>
      </p:sp>
      <p:sp>
        <p:nvSpPr>
          <p:cNvPr id="24578" name="AutoShape 2"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4580" name="AutoShape 4"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24582" name="Picture 6" descr="http://i.ytimg.com/vi/Zd4416c1sw0/hqdefault.jpg"/>
          <p:cNvPicPr>
            <a:picLocks noChangeAspect="1" noChangeArrowheads="1"/>
          </p:cNvPicPr>
          <p:nvPr/>
        </p:nvPicPr>
        <p:blipFill>
          <a:blip r:embed="rId2" cstate="print"/>
          <a:srcRect l="1575" t="8400" r="2351" b="7601"/>
          <a:stretch>
            <a:fillRect/>
          </a:stretch>
        </p:blipFill>
        <p:spPr bwMode="auto">
          <a:xfrm>
            <a:off x="6444208" y="476672"/>
            <a:ext cx="1944216" cy="1296144"/>
          </a:xfrm>
          <a:prstGeom prst="rect">
            <a:avLst/>
          </a:prstGeom>
          <a:noFill/>
        </p:spPr>
      </p:pic>
      <p:sp>
        <p:nvSpPr>
          <p:cNvPr id="10" name="Прямоугольник 9"/>
          <p:cNvSpPr/>
          <p:nvPr/>
        </p:nvSpPr>
        <p:spPr>
          <a:xfrm>
            <a:off x="4860032" y="2420888"/>
            <a:ext cx="3456384" cy="3046988"/>
          </a:xfrm>
          <a:prstGeom prst="rect">
            <a:avLst/>
          </a:prstGeom>
        </p:spPr>
        <p:txBody>
          <a:bodyPr wrap="square">
            <a:spAutoFit/>
          </a:bodyPr>
          <a:lstStyle/>
          <a:p>
            <a:pPr algn="just" eaLnBrk="0" hangingPunct="0">
              <a:defRPr/>
            </a:pPr>
            <a:r>
              <a:rPr lang="ru-RU" sz="2400" b="1" i="1" dirty="0" smtClean="0">
                <a:latin typeface="Times New Roman" pitchFamily="18" charset="0"/>
                <a:ea typeface="Calibri" pitchFamily="34" charset="0"/>
                <a:cs typeface="Times New Roman" pitchFamily="18" charset="0"/>
              </a:rPr>
              <a:t>В Англии отдельные индивидуальные разговоры за столом не ведутся. Следует слушать того, кто говорит, и говорить так, чтобы все Вас </a:t>
            </a:r>
            <a:r>
              <a:rPr lang="ru-RU" sz="2400" b="1" i="1" dirty="0" smtClean="0">
                <a:latin typeface="Times New Roman" pitchFamily="18" charset="0"/>
                <a:ea typeface="Calibri" pitchFamily="34" charset="0"/>
                <a:cs typeface="Times New Roman" pitchFamily="18" charset="0"/>
              </a:rPr>
              <a:t>слышали</a:t>
            </a:r>
            <a:endParaRPr lang="ru-RU" sz="2400" b="1" i="1" dirty="0" smtClean="0">
              <a:latin typeface="Times New Roman" pitchFamily="18" charset="0"/>
              <a:ea typeface="Calibri" pitchFamily="34" charset="0"/>
              <a:cs typeface="Times New Roman" pitchFamily="18" charset="0"/>
            </a:endParaRPr>
          </a:p>
        </p:txBody>
      </p:sp>
      <p:pic>
        <p:nvPicPr>
          <p:cNvPr id="54274" name="Picture 2" descr="http://proeticet.ru/wp-content/uploads/2014/04/1256031412_yetiket_v_restorane_418x2521-380x202.jpg"/>
          <p:cNvPicPr>
            <a:picLocks noChangeAspect="1" noChangeArrowheads="1"/>
          </p:cNvPicPr>
          <p:nvPr/>
        </p:nvPicPr>
        <p:blipFill>
          <a:blip r:embed="rId3" cstate="print"/>
          <a:srcRect/>
          <a:stretch>
            <a:fillRect/>
          </a:stretch>
        </p:blipFill>
        <p:spPr bwMode="auto">
          <a:xfrm>
            <a:off x="539552" y="3933056"/>
            <a:ext cx="3888432" cy="2500115"/>
          </a:xfrm>
          <a:prstGeom prst="rect">
            <a:avLst/>
          </a:prstGeom>
          <a:ln>
            <a:noFill/>
          </a:ln>
          <a:effectLst>
            <a:outerShdw blurRad="292100" dist="139700" dir="2700000" algn="tl" rotWithShape="0">
              <a:srgbClr val="333333">
                <a:alpha val="65000"/>
              </a:srgbClr>
            </a:outerShdw>
          </a:effectLst>
        </p:spPr>
      </p:pic>
      <p:pic>
        <p:nvPicPr>
          <p:cNvPr id="54276" name="Picture 4" descr="http://cs625516.vk.me/v625516625/40d82/3CYthnmPslw.jpg"/>
          <p:cNvPicPr>
            <a:picLocks noChangeAspect="1" noChangeArrowheads="1"/>
          </p:cNvPicPr>
          <p:nvPr/>
        </p:nvPicPr>
        <p:blipFill>
          <a:blip r:embed="rId4" cstate="print"/>
          <a:srcRect/>
          <a:stretch>
            <a:fillRect/>
          </a:stretch>
        </p:blipFill>
        <p:spPr bwMode="auto">
          <a:xfrm>
            <a:off x="755576" y="1124744"/>
            <a:ext cx="3528392" cy="244487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188640"/>
            <a:ext cx="2374881"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Англия</a:t>
            </a:r>
          </a:p>
        </p:txBody>
      </p:sp>
      <p:sp>
        <p:nvSpPr>
          <p:cNvPr id="24578" name="AutoShape 2"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24580" name="AutoShape 4" descr="https://static2.tap-trip.com/uploads/production/timeline_thread_photo/image/543389/JPEG_7939333251468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24582" name="Picture 6" descr="http://i.ytimg.com/vi/Zd4416c1sw0/hqdefault.jpg"/>
          <p:cNvPicPr>
            <a:picLocks noChangeAspect="1" noChangeArrowheads="1"/>
          </p:cNvPicPr>
          <p:nvPr/>
        </p:nvPicPr>
        <p:blipFill>
          <a:blip r:embed="rId2" cstate="print"/>
          <a:srcRect l="1575" t="8400" r="2351" b="7601"/>
          <a:stretch>
            <a:fillRect/>
          </a:stretch>
        </p:blipFill>
        <p:spPr bwMode="auto">
          <a:xfrm>
            <a:off x="6372200" y="188640"/>
            <a:ext cx="1800200" cy="1080120"/>
          </a:xfrm>
          <a:prstGeom prst="rect">
            <a:avLst/>
          </a:prstGeom>
          <a:noFill/>
        </p:spPr>
      </p:pic>
      <p:sp>
        <p:nvSpPr>
          <p:cNvPr id="8" name="Прямоугольник 7"/>
          <p:cNvSpPr/>
          <p:nvPr/>
        </p:nvSpPr>
        <p:spPr>
          <a:xfrm>
            <a:off x="467544" y="1412776"/>
            <a:ext cx="8100392" cy="4924425"/>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Англии, как нигде, очень важную роль имеют манеры поведения за столом. Hужно соблюдать основные правила этого ритуала. Руки никогда не кладутся на стол, они лежат на коленях. Приборы не перекладываются из руки в руку. Так как овощи подаются одновременно с мясными блюдами, Вам следует поступать следующим образом: Вы накладываете маленький кусочек мяса, при помощи ножа набираете на этот кусочек овощей; научитесь реализовывать трудное равновесие: овощи должны поддерживаться кусочком мяса на выпуклой стороне зубьев вилки. Вы должны добиться этого. Так как если Вы будете по отдельности накалывать ингредиенты, Вас сочтут </a:t>
            </a:r>
            <a:r>
              <a:rPr lang="ru-RU" sz="2400" b="1" i="1" dirty="0" smtClean="0">
                <a:latin typeface="Times New Roman" pitchFamily="18" charset="0"/>
                <a:ea typeface="Calibri" pitchFamily="34" charset="0"/>
                <a:cs typeface="Times New Roman" pitchFamily="18" charset="0"/>
              </a:rPr>
              <a:t>невежливым</a:t>
            </a:r>
            <a:r>
              <a:rPr lang="ru-RU" sz="2600" b="1" i="1" dirty="0" smtClean="0">
                <a:latin typeface="Times New Roman" pitchFamily="18" charset="0"/>
                <a:ea typeface="Calibri" pitchFamily="34" charset="0"/>
                <a:cs typeface="Times New Roman" pitchFamily="18" charset="0"/>
              </a:rPr>
              <a:t> </a:t>
            </a:r>
            <a:endParaRPr lang="ru-RU" sz="26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188640"/>
            <a:ext cx="2699329"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Швеция</a:t>
            </a:r>
          </a:p>
        </p:txBody>
      </p:sp>
      <p:sp>
        <p:nvSpPr>
          <p:cNvPr id="3" name="Прямоугольник 2"/>
          <p:cNvSpPr/>
          <p:nvPr/>
        </p:nvSpPr>
        <p:spPr>
          <a:xfrm>
            <a:off x="251520" y="3811012"/>
            <a:ext cx="8640960" cy="3046988"/>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Здесь тщательно следят за чистотой и порядком, оберегают природные богатства. За мусор, оставленный после пикника в лесу или на берегу речки, подвергают крупному штрафу. А на чужую территорию лучше не заходить без приглашения. Зато уж званым гостям здесь всегда рады! Если бы все люди были, как шведы, организованы и, вместе с тем, дружелюбны, то о правилах этикета можно было бы лишний раз не </a:t>
            </a:r>
            <a:r>
              <a:rPr lang="ru-RU" sz="2400" b="1" i="1" dirty="0" smtClean="0">
                <a:latin typeface="Times New Roman" pitchFamily="18" charset="0"/>
                <a:ea typeface="Calibri" pitchFamily="34" charset="0"/>
                <a:cs typeface="Times New Roman" pitchFamily="18" charset="0"/>
              </a:rPr>
              <a:t>напоминать </a:t>
            </a:r>
            <a:endParaRPr lang="ru-RU" sz="2400" b="1" i="1" dirty="0" smtClean="0">
              <a:latin typeface="Times New Roman" pitchFamily="18" charset="0"/>
              <a:ea typeface="Calibri" pitchFamily="34" charset="0"/>
              <a:cs typeface="Times New Roman" pitchFamily="18" charset="0"/>
            </a:endParaRPr>
          </a:p>
        </p:txBody>
      </p:sp>
      <p:pic>
        <p:nvPicPr>
          <p:cNvPr id="29698" name="Picture 2" descr="http://travellio.ru/wp-content/uploads/2015/10/%D1%88%D0%B2%D0%B5.jpg"/>
          <p:cNvPicPr>
            <a:picLocks noChangeAspect="1" noChangeArrowheads="1"/>
          </p:cNvPicPr>
          <p:nvPr/>
        </p:nvPicPr>
        <p:blipFill>
          <a:blip r:embed="rId2" cstate="print"/>
          <a:srcRect/>
          <a:stretch>
            <a:fillRect/>
          </a:stretch>
        </p:blipFill>
        <p:spPr bwMode="auto">
          <a:xfrm>
            <a:off x="6876256" y="188640"/>
            <a:ext cx="1691680" cy="1027436"/>
          </a:xfrm>
          <a:prstGeom prst="rect">
            <a:avLst/>
          </a:prstGeom>
          <a:noFill/>
        </p:spPr>
      </p:pic>
      <p:pic>
        <p:nvPicPr>
          <p:cNvPr id="29700" name="Picture 4" descr="http://ko-te.com/wp-content/uploads/2012/06/LTMPhotoSweden-1024x682.jpg"/>
          <p:cNvPicPr>
            <a:picLocks noChangeAspect="1" noChangeArrowheads="1"/>
          </p:cNvPicPr>
          <p:nvPr/>
        </p:nvPicPr>
        <p:blipFill>
          <a:blip r:embed="rId3" cstate="print"/>
          <a:srcRect/>
          <a:stretch>
            <a:fillRect/>
          </a:stretch>
        </p:blipFill>
        <p:spPr bwMode="auto">
          <a:xfrm>
            <a:off x="899592" y="1196752"/>
            <a:ext cx="3347864" cy="2368799"/>
          </a:xfrm>
          <a:prstGeom prst="rect">
            <a:avLst/>
          </a:prstGeom>
          <a:noFill/>
        </p:spPr>
      </p:pic>
      <p:pic>
        <p:nvPicPr>
          <p:cNvPr id="29702" name="Picture 6" descr="http://www.cvs.travel/images/visa_sweden.jpg"/>
          <p:cNvPicPr>
            <a:picLocks noChangeAspect="1" noChangeArrowheads="1"/>
          </p:cNvPicPr>
          <p:nvPr/>
        </p:nvPicPr>
        <p:blipFill>
          <a:blip r:embed="rId4" cstate="print"/>
          <a:srcRect/>
          <a:stretch>
            <a:fillRect/>
          </a:stretch>
        </p:blipFill>
        <p:spPr bwMode="auto">
          <a:xfrm>
            <a:off x="4644008" y="1412776"/>
            <a:ext cx="3456384" cy="230425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188640"/>
            <a:ext cx="3021533"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Норвегия</a:t>
            </a:r>
          </a:p>
        </p:txBody>
      </p:sp>
      <p:pic>
        <p:nvPicPr>
          <p:cNvPr id="31746" name="Picture 2" descr="http://cs629215.vk.me/v629215813/10c12/HFtAvHMWtM0.jpg"/>
          <p:cNvPicPr>
            <a:picLocks noChangeAspect="1" noChangeArrowheads="1"/>
          </p:cNvPicPr>
          <p:nvPr/>
        </p:nvPicPr>
        <p:blipFill>
          <a:blip r:embed="rId2" cstate="print"/>
          <a:srcRect/>
          <a:stretch>
            <a:fillRect/>
          </a:stretch>
        </p:blipFill>
        <p:spPr bwMode="auto">
          <a:xfrm>
            <a:off x="6804248" y="188640"/>
            <a:ext cx="1800200" cy="1080121"/>
          </a:xfrm>
          <a:prstGeom prst="rect">
            <a:avLst/>
          </a:prstGeom>
          <a:noFill/>
        </p:spPr>
      </p:pic>
      <p:pic>
        <p:nvPicPr>
          <p:cNvPr id="31748" name="Picture 4" descr="http://life4news.ru/wp-content/uploads/2015/07/Norvegiya-40.jpg"/>
          <p:cNvPicPr>
            <a:picLocks noChangeAspect="1" noChangeArrowheads="1"/>
          </p:cNvPicPr>
          <p:nvPr/>
        </p:nvPicPr>
        <p:blipFill>
          <a:blip r:embed="rId3" cstate="print"/>
          <a:srcRect/>
          <a:stretch>
            <a:fillRect/>
          </a:stretch>
        </p:blipFill>
        <p:spPr bwMode="auto">
          <a:xfrm>
            <a:off x="179512" y="1268760"/>
            <a:ext cx="3312368" cy="2376264"/>
          </a:xfrm>
          <a:prstGeom prst="rect">
            <a:avLst/>
          </a:prstGeom>
          <a:ln>
            <a:noFill/>
          </a:ln>
          <a:effectLst>
            <a:outerShdw blurRad="292100" dist="139700" dir="2700000" algn="tl" rotWithShape="0">
              <a:srgbClr val="333333">
                <a:alpha val="65000"/>
              </a:srgbClr>
            </a:outerShdw>
          </a:effectLst>
        </p:spPr>
      </p:pic>
      <p:pic>
        <p:nvPicPr>
          <p:cNvPr id="31750" name="Picture 6" descr="http://zviter.ru/mw/54/priroda_norvegiya_ford_gory_voda_parohod_1600x1200.jpg"/>
          <p:cNvPicPr>
            <a:picLocks noChangeAspect="1" noChangeArrowheads="1"/>
          </p:cNvPicPr>
          <p:nvPr/>
        </p:nvPicPr>
        <p:blipFill>
          <a:blip r:embed="rId4" cstate="print"/>
          <a:srcRect/>
          <a:stretch>
            <a:fillRect/>
          </a:stretch>
        </p:blipFill>
        <p:spPr bwMode="auto">
          <a:xfrm>
            <a:off x="827584" y="3789040"/>
            <a:ext cx="3312368" cy="2678088"/>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4427984" y="1484784"/>
            <a:ext cx="4320480" cy="4893647"/>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Норвегии, как и в Швеции, к природе относятся очень серьезно, берегут каждое деревце. Кроме того, норвежцы — довольно спокойный народ, не любящий лишней суеты и шума. Во всех общественных местах соблюдаются тишина и порядок. Никто не толкается сумками в аэропорту или на вокзале. Наверное, у этого народа есть чему </a:t>
            </a:r>
            <a:r>
              <a:rPr lang="ru-RU" sz="2400" b="1" i="1" dirty="0" smtClean="0">
                <a:latin typeface="Times New Roman" pitchFamily="18" charset="0"/>
                <a:ea typeface="Calibri" pitchFamily="34" charset="0"/>
                <a:cs typeface="Times New Roman" pitchFamily="18" charset="0"/>
              </a:rPr>
              <a:t>поучиться</a:t>
            </a:r>
            <a:endParaRPr lang="ru-RU" sz="2400" b="1" i="1" dirty="0" smtClean="0">
              <a:latin typeface="Times New Roman" pitchFamily="18" charset="0"/>
              <a:ea typeface="Calibri" pitchFamily="34"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fishki.net/upload/post/201503/30/1483945/slide_8.jpg"/>
          <p:cNvPicPr>
            <a:picLocks noChangeAspect="1" noChangeArrowheads="1"/>
          </p:cNvPicPr>
          <p:nvPr/>
        </p:nvPicPr>
        <p:blipFill>
          <a:blip r:embed="rId2" cstate="print"/>
          <a:srcRect/>
          <a:stretch>
            <a:fillRect/>
          </a:stretch>
        </p:blipFill>
        <p:spPr bwMode="auto">
          <a:xfrm>
            <a:off x="683568" y="620688"/>
            <a:ext cx="7620000" cy="5715000"/>
          </a:xfrm>
          <a:prstGeom prst="rect">
            <a:avLst/>
          </a:prstGeom>
          <a:noFill/>
          <a:effectLst>
            <a:softEdge rad="317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63888" y="1412776"/>
            <a:ext cx="5112568" cy="5262979"/>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Дании каждый хозяин очень тщательно ухаживает за своим домом. Идете по улице и видите по обе стороны ряды красивых и аккуратных домиков. Черепичные крыши домов смотрятся очень нарядно и празднично. Так и живут датчане, ведя спокойный, размеренный образ жизни. Они не столь пунктуальны, как англичане (на неофициальную встречу вам позволительно опоздать на четверть часа), но к обеду всем необходимо собираться </a:t>
            </a:r>
            <a:r>
              <a:rPr lang="ru-RU" sz="2400" b="1" i="1" dirty="0" smtClean="0">
                <a:latin typeface="Times New Roman" pitchFamily="18" charset="0"/>
                <a:ea typeface="Calibri" pitchFamily="34" charset="0"/>
                <a:cs typeface="Times New Roman" pitchFamily="18" charset="0"/>
              </a:rPr>
              <a:t>вовремя</a:t>
            </a:r>
            <a:endParaRPr lang="ru-RU" sz="2400" b="1" i="1" dirty="0" smtClean="0">
              <a:latin typeface="Times New Roman" pitchFamily="18" charset="0"/>
              <a:ea typeface="Calibri" pitchFamily="34" charset="0"/>
              <a:cs typeface="Times New Roman" pitchFamily="18" charset="0"/>
            </a:endParaRPr>
          </a:p>
        </p:txBody>
      </p:sp>
      <p:sp>
        <p:nvSpPr>
          <p:cNvPr id="3" name="Прямоугольник 2"/>
          <p:cNvSpPr/>
          <p:nvPr/>
        </p:nvSpPr>
        <p:spPr>
          <a:xfrm>
            <a:off x="3419872" y="260648"/>
            <a:ext cx="2130711"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Дания</a:t>
            </a:r>
          </a:p>
        </p:txBody>
      </p:sp>
      <p:pic>
        <p:nvPicPr>
          <p:cNvPr id="30722" name="Picture 2" descr="http://sav4enko.ru/wp-content/uploads/2015/04/321888490-375x195.jpg"/>
          <p:cNvPicPr>
            <a:picLocks noChangeAspect="1" noChangeArrowheads="1"/>
          </p:cNvPicPr>
          <p:nvPr/>
        </p:nvPicPr>
        <p:blipFill>
          <a:blip r:embed="rId2" cstate="print"/>
          <a:srcRect/>
          <a:stretch>
            <a:fillRect/>
          </a:stretch>
        </p:blipFill>
        <p:spPr bwMode="auto">
          <a:xfrm>
            <a:off x="6516216" y="188640"/>
            <a:ext cx="2016224" cy="1209304"/>
          </a:xfrm>
          <a:prstGeom prst="rect">
            <a:avLst/>
          </a:prstGeom>
          <a:noFill/>
        </p:spPr>
      </p:pic>
      <p:pic>
        <p:nvPicPr>
          <p:cNvPr id="30724" name="Picture 4" descr="&amp;Kcy;&amp;ocy;&amp;pcy;&amp;iecy;&amp;ncy;&amp;gcy;&amp;acy;&amp;gcy;&amp;iecy;&amp;ncy;"/>
          <p:cNvPicPr>
            <a:picLocks noChangeAspect="1" noChangeArrowheads="1"/>
          </p:cNvPicPr>
          <p:nvPr/>
        </p:nvPicPr>
        <p:blipFill>
          <a:blip r:embed="rId3" cstate="print"/>
          <a:srcRect/>
          <a:stretch>
            <a:fillRect/>
          </a:stretch>
        </p:blipFill>
        <p:spPr bwMode="auto">
          <a:xfrm>
            <a:off x="179512" y="476672"/>
            <a:ext cx="2880320" cy="3089920"/>
          </a:xfrm>
          <a:prstGeom prst="rect">
            <a:avLst/>
          </a:prstGeom>
          <a:ln>
            <a:noFill/>
          </a:ln>
          <a:effectLst>
            <a:outerShdw blurRad="292100" dist="139700" dir="2700000" algn="tl" rotWithShape="0">
              <a:srgbClr val="333333">
                <a:alpha val="65000"/>
              </a:srgbClr>
            </a:outerShdw>
          </a:effectLst>
        </p:spPr>
      </p:pic>
      <p:pic>
        <p:nvPicPr>
          <p:cNvPr id="30726" name="Picture 6" descr="&amp;Kcy;&amp;ocy;&amp;pcy;&amp;iecy;&amp;ncy;&amp;gcy;&amp;acy;&amp;gcy;&amp;iecy;&amp;ncy;"/>
          <p:cNvPicPr>
            <a:picLocks noChangeAspect="1" noChangeArrowheads="1"/>
          </p:cNvPicPr>
          <p:nvPr/>
        </p:nvPicPr>
        <p:blipFill>
          <a:blip r:embed="rId4" cstate="print"/>
          <a:srcRect/>
          <a:stretch>
            <a:fillRect/>
          </a:stretch>
        </p:blipFill>
        <p:spPr bwMode="auto">
          <a:xfrm>
            <a:off x="323528" y="3789040"/>
            <a:ext cx="2952328"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19872" y="260648"/>
            <a:ext cx="3725700"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Финляндия</a:t>
            </a:r>
          </a:p>
        </p:txBody>
      </p:sp>
      <p:pic>
        <p:nvPicPr>
          <p:cNvPr id="45058" name="Picture 2" descr="http://dic.academic.ru/pictures/wiki/files/70/Finlad_kingdome_800.jpg"/>
          <p:cNvPicPr>
            <a:picLocks noChangeAspect="1" noChangeArrowheads="1"/>
          </p:cNvPicPr>
          <p:nvPr/>
        </p:nvPicPr>
        <p:blipFill>
          <a:blip r:embed="rId2" cstate="print"/>
          <a:srcRect/>
          <a:stretch>
            <a:fillRect/>
          </a:stretch>
        </p:blipFill>
        <p:spPr bwMode="auto">
          <a:xfrm>
            <a:off x="7236296" y="332656"/>
            <a:ext cx="1440160" cy="936104"/>
          </a:xfrm>
          <a:prstGeom prst="rect">
            <a:avLst/>
          </a:prstGeom>
          <a:noFill/>
        </p:spPr>
      </p:pic>
      <p:sp>
        <p:nvSpPr>
          <p:cNvPr id="8" name="Прямоугольник 7"/>
          <p:cNvSpPr/>
          <p:nvPr/>
        </p:nvSpPr>
        <p:spPr>
          <a:xfrm>
            <a:off x="4788024" y="2420888"/>
            <a:ext cx="3888432" cy="1569660"/>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В Финляндии публичные комплименты не считаются искренними, поэтому их не </a:t>
            </a:r>
            <a:r>
              <a:rPr lang="ru-RU" sz="2400" b="1" i="1" dirty="0" smtClean="0">
                <a:latin typeface="Times New Roman" pitchFamily="18" charset="0"/>
                <a:ea typeface="Calibri" pitchFamily="34" charset="0"/>
                <a:cs typeface="Times New Roman" pitchFamily="18" charset="0"/>
              </a:rPr>
              <a:t>делают</a:t>
            </a:r>
            <a:endParaRPr lang="ru-RU" sz="2400" b="1" i="1" dirty="0" smtClean="0">
              <a:latin typeface="Times New Roman" pitchFamily="18" charset="0"/>
              <a:ea typeface="Calibri" pitchFamily="34" charset="0"/>
              <a:cs typeface="Times New Roman" pitchFamily="18" charset="0"/>
            </a:endParaRPr>
          </a:p>
        </p:txBody>
      </p:sp>
      <p:pic>
        <p:nvPicPr>
          <p:cNvPr id="45060" name="Picture 4" descr="http://333v.ru/uploads/0f/0fb13bfbca2aef694d98e281ba43cbab.jpg"/>
          <p:cNvPicPr>
            <a:picLocks noChangeAspect="1" noChangeArrowheads="1"/>
          </p:cNvPicPr>
          <p:nvPr/>
        </p:nvPicPr>
        <p:blipFill>
          <a:blip r:embed="rId3" cstate="print"/>
          <a:srcRect/>
          <a:stretch>
            <a:fillRect/>
          </a:stretch>
        </p:blipFill>
        <p:spPr bwMode="auto">
          <a:xfrm>
            <a:off x="179512" y="1124744"/>
            <a:ext cx="3958408" cy="2520280"/>
          </a:xfrm>
          <a:prstGeom prst="rect">
            <a:avLst/>
          </a:prstGeom>
          <a:ln>
            <a:noFill/>
          </a:ln>
          <a:effectLst>
            <a:outerShdw blurRad="292100" dist="139700" dir="2700000" algn="tl" rotWithShape="0">
              <a:srgbClr val="333333">
                <a:alpha val="65000"/>
              </a:srgbClr>
            </a:outerShdw>
          </a:effectLst>
        </p:spPr>
      </p:pic>
      <p:pic>
        <p:nvPicPr>
          <p:cNvPr id="45064" name="Picture 8" descr="http://visaget.ru/wp-content/uploads/finland_business-728x485.jpg"/>
          <p:cNvPicPr>
            <a:picLocks noChangeAspect="1" noChangeArrowheads="1"/>
          </p:cNvPicPr>
          <p:nvPr/>
        </p:nvPicPr>
        <p:blipFill>
          <a:blip r:embed="rId4" cstate="print"/>
          <a:srcRect/>
          <a:stretch>
            <a:fillRect/>
          </a:stretch>
        </p:blipFill>
        <p:spPr bwMode="auto">
          <a:xfrm>
            <a:off x="755576" y="3861048"/>
            <a:ext cx="3960440" cy="2747418"/>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1225689"/>
            <a:ext cx="5328592" cy="5632311"/>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часы сиесты (с 1 ч дня до 5 ч вечера) испанцев тревожить не стоит, если не хотите оказаться невежливыми. При приглашении на завтрак следует отказаться, так как это простое проявление вежливости. Также стоит отказаться после второго. И только после третьего можно принимать, так как оно будет искренним, а не формальностью и проявлением вежливости. В Испании не принято приходить в точно назначенное время. Как правило, следует опоздать на 15-20 </a:t>
            </a:r>
            <a:r>
              <a:rPr lang="ru-RU" sz="2400" b="1" i="1" dirty="0" smtClean="0">
                <a:latin typeface="Times New Roman" pitchFamily="18" charset="0"/>
                <a:ea typeface="Calibri" pitchFamily="34" charset="0"/>
                <a:cs typeface="Times New Roman" pitchFamily="18" charset="0"/>
              </a:rPr>
              <a:t>минут </a:t>
            </a:r>
            <a:endParaRPr lang="ru-RU" sz="2400" b="1" i="1" dirty="0" smtClean="0">
              <a:latin typeface="Times New Roman" pitchFamily="18" charset="0"/>
              <a:ea typeface="Calibri" pitchFamily="34" charset="0"/>
              <a:cs typeface="Times New Roman" pitchFamily="18" charset="0"/>
            </a:endParaRPr>
          </a:p>
        </p:txBody>
      </p:sp>
      <p:sp>
        <p:nvSpPr>
          <p:cNvPr id="3" name="Прямоугольник 2"/>
          <p:cNvSpPr/>
          <p:nvPr/>
        </p:nvSpPr>
        <p:spPr>
          <a:xfrm>
            <a:off x="2843808" y="188640"/>
            <a:ext cx="2888932"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Испания</a:t>
            </a:r>
          </a:p>
        </p:txBody>
      </p:sp>
      <p:pic>
        <p:nvPicPr>
          <p:cNvPr id="32770" name="Picture 2" descr="http://www.betabags.com/images/Spain_Flag.gif"/>
          <p:cNvPicPr>
            <a:picLocks noChangeAspect="1" noChangeArrowheads="1"/>
          </p:cNvPicPr>
          <p:nvPr/>
        </p:nvPicPr>
        <p:blipFill>
          <a:blip r:embed="rId2" cstate="print"/>
          <a:srcRect/>
          <a:stretch>
            <a:fillRect/>
          </a:stretch>
        </p:blipFill>
        <p:spPr bwMode="auto">
          <a:xfrm>
            <a:off x="6804249" y="188641"/>
            <a:ext cx="1656184" cy="1008112"/>
          </a:xfrm>
          <a:prstGeom prst="rect">
            <a:avLst/>
          </a:prstGeom>
          <a:noFill/>
        </p:spPr>
      </p:pic>
      <p:pic>
        <p:nvPicPr>
          <p:cNvPr id="32774" name="Picture 6" descr="http://www.espanarusa.com/files/autoupload/71/19/39/x5oolpka75299.jpg"/>
          <p:cNvPicPr>
            <a:picLocks noChangeAspect="1" noChangeArrowheads="1"/>
          </p:cNvPicPr>
          <p:nvPr/>
        </p:nvPicPr>
        <p:blipFill>
          <a:blip r:embed="rId3" cstate="print"/>
          <a:srcRect/>
          <a:stretch>
            <a:fillRect/>
          </a:stretch>
        </p:blipFill>
        <p:spPr bwMode="auto">
          <a:xfrm>
            <a:off x="323528" y="4149080"/>
            <a:ext cx="2952328" cy="2329806"/>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4" cstate="print"/>
          <a:srcRect/>
          <a:stretch>
            <a:fillRect/>
          </a:stretch>
        </p:blipFill>
        <p:spPr bwMode="auto">
          <a:xfrm>
            <a:off x="179512" y="1484784"/>
            <a:ext cx="2952328" cy="2376264"/>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2060848"/>
            <a:ext cx="4392488" cy="4154984"/>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Турции тоже существуют особенные правила этикета. Женщины обязаны носить длинную одежду, прикрывающую руки и ноги. Мужчина не позволит себе выйти в шортах на улицу даже в самую жаркую погоду. В Турции Вас могут пригласить провести время в </a:t>
            </a:r>
            <a:r>
              <a:rPr lang="ru-RU" sz="2400" b="1" i="1" dirty="0" smtClean="0">
                <a:latin typeface="Times New Roman" pitchFamily="18" charset="0"/>
                <a:ea typeface="Calibri" pitchFamily="34" charset="0"/>
                <a:cs typeface="Times New Roman" pitchFamily="18" charset="0"/>
              </a:rPr>
              <a:t>бане</a:t>
            </a:r>
            <a:endParaRPr lang="ru-RU" sz="2400" b="1" i="1" dirty="0" smtClean="0">
              <a:latin typeface="Times New Roman" pitchFamily="18" charset="0"/>
              <a:ea typeface="Calibri" pitchFamily="34" charset="0"/>
              <a:cs typeface="Times New Roman" pitchFamily="18" charset="0"/>
            </a:endParaRPr>
          </a:p>
        </p:txBody>
      </p:sp>
      <p:sp>
        <p:nvSpPr>
          <p:cNvPr id="4" name="Прямоугольник 3"/>
          <p:cNvSpPr/>
          <p:nvPr/>
        </p:nvSpPr>
        <p:spPr>
          <a:xfrm>
            <a:off x="3203848" y="260648"/>
            <a:ext cx="2363147"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Турция</a:t>
            </a:r>
          </a:p>
        </p:txBody>
      </p:sp>
      <p:pic>
        <p:nvPicPr>
          <p:cNvPr id="33794" name="Picture 2" descr="http://www.allaboutmammals.com/asia/turkey/flag/Flagbig.GIF"/>
          <p:cNvPicPr>
            <a:picLocks noChangeAspect="1" noChangeArrowheads="1"/>
          </p:cNvPicPr>
          <p:nvPr/>
        </p:nvPicPr>
        <p:blipFill>
          <a:blip r:embed="rId2" cstate="print"/>
          <a:srcRect r="3491" b="10068"/>
          <a:stretch>
            <a:fillRect/>
          </a:stretch>
        </p:blipFill>
        <p:spPr bwMode="auto">
          <a:xfrm>
            <a:off x="6732240" y="404664"/>
            <a:ext cx="1872208" cy="1152128"/>
          </a:xfrm>
          <a:prstGeom prst="rect">
            <a:avLst/>
          </a:prstGeom>
          <a:noFill/>
        </p:spPr>
      </p:pic>
      <p:pic>
        <p:nvPicPr>
          <p:cNvPr id="33796" name="Picture 4" descr="http://turkey.muon.nl/People/Males/PICT3289.jpg"/>
          <p:cNvPicPr>
            <a:picLocks noChangeAspect="1" noChangeArrowheads="1"/>
          </p:cNvPicPr>
          <p:nvPr/>
        </p:nvPicPr>
        <p:blipFill>
          <a:blip r:embed="rId3" cstate="print"/>
          <a:srcRect t="718" b="4943"/>
          <a:stretch>
            <a:fillRect/>
          </a:stretch>
        </p:blipFill>
        <p:spPr bwMode="auto">
          <a:xfrm>
            <a:off x="1547664" y="3068960"/>
            <a:ext cx="2736304" cy="3600400"/>
          </a:xfrm>
          <a:prstGeom prst="rect">
            <a:avLst/>
          </a:prstGeom>
          <a:noFill/>
        </p:spPr>
      </p:pic>
      <p:pic>
        <p:nvPicPr>
          <p:cNvPr id="33798" name="Picture 6" descr="http://www.arminerussia.ru/uploads/posts/2010-03/1269261265_shotlandka.jpg"/>
          <p:cNvPicPr>
            <a:picLocks noChangeAspect="1" noChangeArrowheads="1"/>
          </p:cNvPicPr>
          <p:nvPr/>
        </p:nvPicPr>
        <p:blipFill>
          <a:blip r:embed="rId4" cstate="print"/>
          <a:srcRect/>
          <a:stretch>
            <a:fillRect/>
          </a:stretch>
        </p:blipFill>
        <p:spPr bwMode="auto">
          <a:xfrm>
            <a:off x="251520" y="476672"/>
            <a:ext cx="2520280" cy="2592288"/>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1484784"/>
            <a:ext cx="4248472" cy="4893647"/>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этой стране приятно быть хозяйкой дома, которая обязательно получит от пришедших гостей подарок. Дарят в основном цветы или торт, а еще принято приносить с собой сок из свежих фруктов или домашний сыр. Здорово, правда, приглашать к себе гостей: и стол накрывать не нужно, ведь гости все принесут с собой!</a:t>
            </a:r>
          </a:p>
        </p:txBody>
      </p:sp>
      <p:sp>
        <p:nvSpPr>
          <p:cNvPr id="3" name="Прямоугольник 2"/>
          <p:cNvSpPr/>
          <p:nvPr/>
        </p:nvSpPr>
        <p:spPr>
          <a:xfrm>
            <a:off x="2987824" y="260648"/>
            <a:ext cx="2364686"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Греция</a:t>
            </a:r>
          </a:p>
        </p:txBody>
      </p:sp>
      <p:pic>
        <p:nvPicPr>
          <p:cNvPr id="34818" name="Picture 2" descr="http://images3.wikia.nocookie.net/__cb20090830221141/althistory/images/5/58/Greece_flag_%28finland_superpower%29.png"/>
          <p:cNvPicPr>
            <a:picLocks noChangeAspect="1" noChangeArrowheads="1"/>
          </p:cNvPicPr>
          <p:nvPr/>
        </p:nvPicPr>
        <p:blipFill>
          <a:blip r:embed="rId2" cstate="print"/>
          <a:srcRect/>
          <a:stretch>
            <a:fillRect/>
          </a:stretch>
        </p:blipFill>
        <p:spPr bwMode="auto">
          <a:xfrm>
            <a:off x="6660232" y="404664"/>
            <a:ext cx="1512168" cy="936104"/>
          </a:xfrm>
          <a:prstGeom prst="rect">
            <a:avLst/>
          </a:prstGeom>
          <a:noFill/>
        </p:spPr>
      </p:pic>
      <p:pic>
        <p:nvPicPr>
          <p:cNvPr id="34820" name="Picture 4" descr="http://www.rb-tourism.ru/assets/images/greece/192437_432897.jpg"/>
          <p:cNvPicPr>
            <a:picLocks noChangeAspect="1" noChangeArrowheads="1"/>
          </p:cNvPicPr>
          <p:nvPr/>
        </p:nvPicPr>
        <p:blipFill>
          <a:blip r:embed="rId3" cstate="print"/>
          <a:srcRect/>
          <a:stretch>
            <a:fillRect/>
          </a:stretch>
        </p:blipFill>
        <p:spPr bwMode="auto">
          <a:xfrm>
            <a:off x="179512" y="1628800"/>
            <a:ext cx="4104456" cy="4148337"/>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87824" y="260648"/>
            <a:ext cx="2364686"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Греция</a:t>
            </a:r>
          </a:p>
        </p:txBody>
      </p:sp>
      <p:pic>
        <p:nvPicPr>
          <p:cNvPr id="34818" name="Picture 2" descr="http://images3.wikia.nocookie.net/__cb20090830221141/althistory/images/5/58/Greece_flag_%28finland_superpower%29.png"/>
          <p:cNvPicPr>
            <a:picLocks noChangeAspect="1" noChangeArrowheads="1"/>
          </p:cNvPicPr>
          <p:nvPr/>
        </p:nvPicPr>
        <p:blipFill>
          <a:blip r:embed="rId2" cstate="print"/>
          <a:srcRect/>
          <a:stretch>
            <a:fillRect/>
          </a:stretch>
        </p:blipFill>
        <p:spPr bwMode="auto">
          <a:xfrm>
            <a:off x="6660232" y="404664"/>
            <a:ext cx="1512168" cy="936104"/>
          </a:xfrm>
          <a:prstGeom prst="rect">
            <a:avLst/>
          </a:prstGeom>
          <a:noFill/>
        </p:spPr>
      </p:pic>
      <p:sp>
        <p:nvSpPr>
          <p:cNvPr id="6" name="Прямоугольник 5"/>
          <p:cNvSpPr/>
          <p:nvPr/>
        </p:nvSpPr>
        <p:spPr>
          <a:xfrm>
            <a:off x="4644008" y="1988840"/>
            <a:ext cx="3240360" cy="3416320"/>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В Греции, находясь у кого-либо в гостях, не стоит хвалить какие-то предметы декора – вазы, картины, статуэтки, иначе хозяину придется их вам подарить</a:t>
            </a:r>
            <a:r>
              <a:rPr lang="ru-RU" sz="2400" b="1" i="1" dirty="0" smtClean="0">
                <a:latin typeface="Times New Roman" pitchFamily="18" charset="0"/>
                <a:ea typeface="Calibri" pitchFamily="34" charset="0"/>
                <a:cs typeface="Times New Roman" pitchFamily="18" charset="0"/>
              </a:rPr>
              <a:t>.</a:t>
            </a:r>
            <a:endParaRPr lang="ru-RU" sz="2400" b="1" i="1" dirty="0" smtClean="0">
              <a:latin typeface="Times New Roman" pitchFamily="18" charset="0"/>
              <a:ea typeface="Calibri" pitchFamily="34" charset="0"/>
              <a:cs typeface="Times New Roman" pitchFamily="18" charset="0"/>
            </a:endParaRPr>
          </a:p>
        </p:txBody>
      </p:sp>
      <p:pic>
        <p:nvPicPr>
          <p:cNvPr id="51204" name="Picture 4" descr="http://content.podarki.ru/goods-images/33a7230d-a159-40ce-9a3f-64d2929a4d00.jpg"/>
          <p:cNvPicPr>
            <a:picLocks noChangeAspect="1" noChangeArrowheads="1"/>
          </p:cNvPicPr>
          <p:nvPr/>
        </p:nvPicPr>
        <p:blipFill>
          <a:blip r:embed="rId3" cstate="print"/>
          <a:srcRect l="40319" r="2981"/>
          <a:stretch>
            <a:fillRect/>
          </a:stretch>
        </p:blipFill>
        <p:spPr bwMode="auto">
          <a:xfrm>
            <a:off x="1043608" y="908720"/>
            <a:ext cx="1872208" cy="2880320"/>
          </a:xfrm>
          <a:prstGeom prst="rect">
            <a:avLst/>
          </a:prstGeom>
          <a:noFill/>
        </p:spPr>
      </p:pic>
      <p:pic>
        <p:nvPicPr>
          <p:cNvPr id="51206" name="Picture 6" descr="http://www.hiperinfo.ru/0-AA/11GOD/nika-boginja-pobedy-2.png"/>
          <p:cNvPicPr>
            <a:picLocks noChangeAspect="1" noChangeArrowheads="1"/>
          </p:cNvPicPr>
          <p:nvPr/>
        </p:nvPicPr>
        <p:blipFill>
          <a:blip r:embed="rId4" cstate="print"/>
          <a:srcRect l="11538" r="2167" b="3969"/>
          <a:stretch>
            <a:fillRect/>
          </a:stretch>
        </p:blipFill>
        <p:spPr bwMode="auto">
          <a:xfrm>
            <a:off x="179512" y="3933056"/>
            <a:ext cx="4176464" cy="273630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188640"/>
            <a:ext cx="2193229"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Индия</a:t>
            </a:r>
          </a:p>
        </p:txBody>
      </p:sp>
      <p:sp>
        <p:nvSpPr>
          <p:cNvPr id="6" name="Прямоугольник 5"/>
          <p:cNvSpPr/>
          <p:nvPr/>
        </p:nvSpPr>
        <p:spPr>
          <a:xfrm>
            <a:off x="5148064" y="1916832"/>
            <a:ext cx="3240360" cy="4154984"/>
          </a:xfrm>
          <a:prstGeom prst="rect">
            <a:avLst/>
          </a:prstGeom>
        </p:spPr>
        <p:txBody>
          <a:bodyPr wrap="square">
            <a:spAutoFit/>
          </a:bodyPr>
          <a:lstStyle/>
          <a:p>
            <a:pPr algn="ctr">
              <a:defRPr/>
            </a:pPr>
            <a:r>
              <a:rPr lang="ru-RU" sz="2400" b="1" i="1" dirty="0" smtClean="0">
                <a:latin typeface="Times New Roman" pitchFamily="18" charset="0"/>
                <a:ea typeface="Calibri" pitchFamily="34" charset="0"/>
                <a:cs typeface="Times New Roman" pitchFamily="18" charset="0"/>
              </a:rPr>
              <a:t>В Индии в кругу близких родственников не принято говорить «спасибо».  Если вам преподнесли презент, можно сказать: «Какая хорошая вещь», «Как я давно об этом мечтал» и т.п. </a:t>
            </a:r>
          </a:p>
        </p:txBody>
      </p:sp>
      <p:pic>
        <p:nvPicPr>
          <p:cNvPr id="46082" name="Picture 2" descr="http://turizm-turizm.ucoz.ru/izrael/india/1.jpg"/>
          <p:cNvPicPr>
            <a:picLocks noChangeAspect="1" noChangeArrowheads="1"/>
          </p:cNvPicPr>
          <p:nvPr/>
        </p:nvPicPr>
        <p:blipFill>
          <a:blip r:embed="rId2" cstate="print"/>
          <a:srcRect/>
          <a:stretch>
            <a:fillRect/>
          </a:stretch>
        </p:blipFill>
        <p:spPr bwMode="auto">
          <a:xfrm>
            <a:off x="6444208" y="548680"/>
            <a:ext cx="1584176" cy="949846"/>
          </a:xfrm>
          <a:prstGeom prst="rect">
            <a:avLst/>
          </a:prstGeom>
          <a:noFill/>
        </p:spPr>
      </p:pic>
      <p:pic>
        <p:nvPicPr>
          <p:cNvPr id="46084" name="Picture 4" descr="http://world-card.ru/images/tradicii/india4.jpg"/>
          <p:cNvPicPr>
            <a:picLocks noChangeAspect="1" noChangeArrowheads="1"/>
          </p:cNvPicPr>
          <p:nvPr/>
        </p:nvPicPr>
        <p:blipFill>
          <a:blip r:embed="rId3" cstate="print"/>
          <a:srcRect/>
          <a:stretch>
            <a:fillRect/>
          </a:stretch>
        </p:blipFill>
        <p:spPr bwMode="auto">
          <a:xfrm>
            <a:off x="683568" y="3717032"/>
            <a:ext cx="3960440" cy="2936007"/>
          </a:xfrm>
          <a:prstGeom prst="rect">
            <a:avLst/>
          </a:prstGeom>
          <a:ln>
            <a:noFill/>
          </a:ln>
          <a:effectLst>
            <a:outerShdw blurRad="292100" dist="139700" dir="2700000" algn="tl" rotWithShape="0">
              <a:srgbClr val="333333">
                <a:alpha val="65000"/>
              </a:srgbClr>
            </a:outerShdw>
          </a:effectLst>
        </p:spPr>
      </p:pic>
      <p:pic>
        <p:nvPicPr>
          <p:cNvPr id="46086" name="Picture 6" descr="http://www.latinoparaiso.ru/caminhodasindias/India/2_big.jpg"/>
          <p:cNvPicPr>
            <a:picLocks noChangeAspect="1" noChangeArrowheads="1"/>
          </p:cNvPicPr>
          <p:nvPr/>
        </p:nvPicPr>
        <p:blipFill>
          <a:blip r:embed="rId4" cstate="print"/>
          <a:srcRect/>
          <a:stretch>
            <a:fillRect/>
          </a:stretch>
        </p:blipFill>
        <p:spPr bwMode="auto">
          <a:xfrm>
            <a:off x="251520" y="1052736"/>
            <a:ext cx="3456384" cy="25922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188640"/>
            <a:ext cx="2232662"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Грузия</a:t>
            </a:r>
          </a:p>
        </p:txBody>
      </p:sp>
      <p:pic>
        <p:nvPicPr>
          <p:cNvPr id="49154" name="Picture 2" descr="http://img.salamnews.org/ff0d2426525552cf5953b97640c003a3/1276342644_4.jpg"/>
          <p:cNvPicPr>
            <a:picLocks noChangeAspect="1" noChangeArrowheads="1"/>
          </p:cNvPicPr>
          <p:nvPr/>
        </p:nvPicPr>
        <p:blipFill>
          <a:blip r:embed="rId2" cstate="print"/>
          <a:srcRect t="1857" r="1100" b="1554"/>
          <a:stretch>
            <a:fillRect/>
          </a:stretch>
        </p:blipFill>
        <p:spPr bwMode="auto">
          <a:xfrm>
            <a:off x="6588224" y="404664"/>
            <a:ext cx="1835696" cy="1152128"/>
          </a:xfrm>
          <a:prstGeom prst="rect">
            <a:avLst/>
          </a:prstGeom>
          <a:noFill/>
        </p:spPr>
      </p:pic>
      <p:sp>
        <p:nvSpPr>
          <p:cNvPr id="8" name="Прямоугольник 7"/>
          <p:cNvSpPr/>
          <p:nvPr/>
        </p:nvSpPr>
        <p:spPr>
          <a:xfrm>
            <a:off x="5076056" y="1772816"/>
            <a:ext cx="3528392" cy="3785652"/>
          </a:xfrm>
          <a:prstGeom prst="rect">
            <a:avLst/>
          </a:prstGeom>
        </p:spPr>
        <p:txBody>
          <a:bodyPr wrap="square">
            <a:spAutoFit/>
          </a:bodyPr>
          <a:lstStyle/>
          <a:p>
            <a:pPr algn="just">
              <a:defRPr/>
            </a:pPr>
            <a:r>
              <a:rPr lang="ru-RU" sz="2400" b="1" i="1" dirty="0" smtClean="0">
                <a:latin typeface="Times New Roman" pitchFamily="18" charset="0"/>
                <a:ea typeface="Calibri" pitchFamily="34" charset="0"/>
                <a:cs typeface="Times New Roman" pitchFamily="18" charset="0"/>
              </a:rPr>
              <a:t>Хлебосольные грузины следят, чтобы во время застолья у гостя всегда был полон стакан. Если вы каждый раз из вежливости будете выпивать все до дна, хозяева снова и снова будут наливать вам полный </a:t>
            </a:r>
            <a:r>
              <a:rPr lang="ru-RU" sz="2400" b="1" i="1" dirty="0" smtClean="0">
                <a:latin typeface="Times New Roman" pitchFamily="18" charset="0"/>
                <a:ea typeface="Calibri" pitchFamily="34" charset="0"/>
                <a:cs typeface="Times New Roman" pitchFamily="18" charset="0"/>
              </a:rPr>
              <a:t>стакан</a:t>
            </a:r>
            <a:endParaRPr lang="ru-RU" sz="2400" b="1" i="1" dirty="0" smtClean="0">
              <a:latin typeface="Times New Roman" pitchFamily="18" charset="0"/>
              <a:ea typeface="Calibri" pitchFamily="34" charset="0"/>
              <a:cs typeface="Times New Roman" pitchFamily="18" charset="0"/>
            </a:endParaRPr>
          </a:p>
        </p:txBody>
      </p:sp>
      <p:pic>
        <p:nvPicPr>
          <p:cNvPr id="49156" name="Picture 4" descr="http://rustoria.ru/images/content/w900/5a/5afd8432c13145b61660aa4e07e858a6"/>
          <p:cNvPicPr>
            <a:picLocks noChangeAspect="1" noChangeArrowheads="1"/>
          </p:cNvPicPr>
          <p:nvPr/>
        </p:nvPicPr>
        <p:blipFill>
          <a:blip r:embed="rId3" cstate="print"/>
          <a:srcRect/>
          <a:stretch>
            <a:fillRect/>
          </a:stretch>
        </p:blipFill>
        <p:spPr bwMode="auto">
          <a:xfrm>
            <a:off x="179512" y="1412776"/>
            <a:ext cx="4680520" cy="42748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79912" y="1484784"/>
            <a:ext cx="5005064" cy="4893647"/>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нашей стране тоже существует особый этикет. Он складывался довольно долго. Современные нормы поведения очень напоминают купеческий этикет. Вы, возможно, при встрече целуете своих горячо любимых подруг в щеку. А не задумывались ли вы, откуда взялся такой обычай? Он возник еще на Руси. Тогда было принято трижды целовать приятных вам людей в щеку при </a:t>
            </a:r>
            <a:r>
              <a:rPr lang="ru-RU" sz="2400" b="1" i="1" dirty="0" smtClean="0">
                <a:latin typeface="Times New Roman" pitchFamily="18" charset="0"/>
                <a:ea typeface="Calibri" pitchFamily="34" charset="0"/>
                <a:cs typeface="Times New Roman" pitchFamily="18" charset="0"/>
              </a:rPr>
              <a:t>приветствии</a:t>
            </a:r>
            <a:endParaRPr lang="ru-RU" sz="2400" b="1" i="1" dirty="0" smtClean="0">
              <a:latin typeface="Times New Roman" pitchFamily="18" charset="0"/>
              <a:ea typeface="Calibri" pitchFamily="34" charset="0"/>
              <a:cs typeface="Times New Roman" pitchFamily="18" charset="0"/>
            </a:endParaRPr>
          </a:p>
        </p:txBody>
      </p:sp>
      <p:sp>
        <p:nvSpPr>
          <p:cNvPr id="3" name="Прямоугольник 2"/>
          <p:cNvSpPr/>
          <p:nvPr/>
        </p:nvSpPr>
        <p:spPr>
          <a:xfrm>
            <a:off x="3059832" y="260648"/>
            <a:ext cx="2286844"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Россия</a:t>
            </a:r>
          </a:p>
        </p:txBody>
      </p:sp>
      <p:pic>
        <p:nvPicPr>
          <p:cNvPr id="35842" name="Picture 2" descr="http://isaac.auckland.ac.nz/story/images/centrephotos/flags/russia-flag.gif"/>
          <p:cNvPicPr>
            <a:picLocks noChangeAspect="1" noChangeArrowheads="1"/>
          </p:cNvPicPr>
          <p:nvPr/>
        </p:nvPicPr>
        <p:blipFill>
          <a:blip r:embed="rId2" cstate="print"/>
          <a:srcRect/>
          <a:stretch>
            <a:fillRect/>
          </a:stretch>
        </p:blipFill>
        <p:spPr bwMode="auto">
          <a:xfrm>
            <a:off x="6804248" y="404664"/>
            <a:ext cx="1440160" cy="915616"/>
          </a:xfrm>
          <a:prstGeom prst="rect">
            <a:avLst/>
          </a:prstGeom>
          <a:noFill/>
        </p:spPr>
      </p:pic>
      <p:pic>
        <p:nvPicPr>
          <p:cNvPr id="35844" name="Picture 4" descr="http://selfcognize.ru/uploads/02e74f10e0327ad868d138f2b4fdd6f0/test/Uprajnenie-na-razvitie-oratorskih-navykov.jpg"/>
          <p:cNvPicPr>
            <a:picLocks noChangeAspect="1" noChangeArrowheads="1"/>
          </p:cNvPicPr>
          <p:nvPr/>
        </p:nvPicPr>
        <p:blipFill>
          <a:blip r:embed="rId3" cstate="print"/>
          <a:srcRect/>
          <a:stretch>
            <a:fillRect/>
          </a:stretch>
        </p:blipFill>
        <p:spPr bwMode="auto">
          <a:xfrm>
            <a:off x="251520" y="1628800"/>
            <a:ext cx="3333750" cy="45243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116632"/>
            <a:ext cx="2286844" cy="923330"/>
          </a:xfrm>
          <a:prstGeom prst="rect">
            <a:avLst/>
          </a:prstGeom>
        </p:spPr>
        <p:txBody>
          <a:bodyPr wrap="none">
            <a:spAutoFit/>
          </a:bodyPr>
          <a:lstStyle/>
          <a:p>
            <a:r>
              <a:rPr lang="ru-RU" sz="5400" b="1" i="1" dirty="0" smtClean="0">
                <a:solidFill>
                  <a:srgbClr val="C00000"/>
                </a:solidFill>
                <a:latin typeface="Times New Roman" pitchFamily="18" charset="0"/>
                <a:ea typeface="Calibri" pitchFamily="34" charset="0"/>
                <a:cs typeface="Times New Roman" pitchFamily="18" charset="0"/>
              </a:rPr>
              <a:t>Россия</a:t>
            </a:r>
          </a:p>
        </p:txBody>
      </p:sp>
      <p:pic>
        <p:nvPicPr>
          <p:cNvPr id="35842" name="Picture 2" descr="http://isaac.auckland.ac.nz/story/images/centrephotos/flags/russia-flag.gif"/>
          <p:cNvPicPr>
            <a:picLocks noChangeAspect="1" noChangeArrowheads="1"/>
          </p:cNvPicPr>
          <p:nvPr/>
        </p:nvPicPr>
        <p:blipFill>
          <a:blip r:embed="rId2" cstate="print"/>
          <a:srcRect/>
          <a:stretch>
            <a:fillRect/>
          </a:stretch>
        </p:blipFill>
        <p:spPr bwMode="auto">
          <a:xfrm>
            <a:off x="6948264" y="332656"/>
            <a:ext cx="1440160" cy="915616"/>
          </a:xfrm>
          <a:prstGeom prst="rect">
            <a:avLst/>
          </a:prstGeom>
          <a:noFill/>
        </p:spPr>
      </p:pic>
      <p:pic>
        <p:nvPicPr>
          <p:cNvPr id="6" name="Picture 2" descr="http://naturhleb.ru/assets/files/2013/08/baikal-forum-47.jpg"/>
          <p:cNvPicPr>
            <a:picLocks noChangeAspect="1" noChangeArrowheads="1"/>
          </p:cNvPicPr>
          <p:nvPr/>
        </p:nvPicPr>
        <p:blipFill>
          <a:blip r:embed="rId3" cstate="print"/>
          <a:srcRect/>
          <a:stretch>
            <a:fillRect/>
          </a:stretch>
        </p:blipFill>
        <p:spPr bwMode="auto">
          <a:xfrm>
            <a:off x="251520" y="1268760"/>
            <a:ext cx="3456384" cy="3044181"/>
          </a:xfrm>
          <a:prstGeom prst="rect">
            <a:avLst/>
          </a:prstGeom>
          <a:noFill/>
        </p:spPr>
      </p:pic>
      <p:sp>
        <p:nvSpPr>
          <p:cNvPr id="7" name="Прямоугольник 6"/>
          <p:cNvSpPr/>
          <p:nvPr/>
        </p:nvSpPr>
        <p:spPr>
          <a:xfrm>
            <a:off x="3851920" y="1164134"/>
            <a:ext cx="4752528" cy="5262979"/>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А вот еще другой пример современного российского этикета. Русские люди - очень гостеприимный народ. И совершенно не важно, в какое время дня и суток к вам пришел гость, с приглашением или по внезапному порыву эмоций, вы все равно должны его принять (если, конечно, не очень сильно спешите), выслушать и что-то посоветовать, если нужно. Но вообще-то это уже ваше личное дело - пускать гостя или </a:t>
            </a:r>
            <a:r>
              <a:rPr lang="ru-RU" sz="2400" b="1" i="1" dirty="0" smtClean="0">
                <a:latin typeface="Times New Roman" pitchFamily="18" charset="0"/>
                <a:ea typeface="Calibri" pitchFamily="34" charset="0"/>
                <a:cs typeface="Times New Roman" pitchFamily="18" charset="0"/>
              </a:rPr>
              <a:t>нет</a:t>
            </a:r>
            <a:endParaRPr lang="ru-RU" sz="2400" b="1" i="1" dirty="0" smtClean="0">
              <a:latin typeface="Times New Roman" pitchFamily="18" charset="0"/>
              <a:ea typeface="Calibri" pitchFamily="34" charset="0"/>
              <a:cs typeface="Times New Roman" pitchFamily="18" charset="0"/>
            </a:endParaRPr>
          </a:p>
        </p:txBody>
      </p:sp>
      <p:pic>
        <p:nvPicPr>
          <p:cNvPr id="37890" name="Picture 2" descr="http://www.playing-field.ru/img/2015/052123/0417134"/>
          <p:cNvPicPr>
            <a:picLocks noChangeAspect="1" noChangeArrowheads="1"/>
          </p:cNvPicPr>
          <p:nvPr/>
        </p:nvPicPr>
        <p:blipFill>
          <a:blip r:embed="rId4" cstate="print"/>
          <a:srcRect b="6738"/>
          <a:stretch>
            <a:fillRect/>
          </a:stretch>
        </p:blipFill>
        <p:spPr bwMode="auto">
          <a:xfrm>
            <a:off x="395536" y="4437112"/>
            <a:ext cx="3203848" cy="213285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188640"/>
            <a:ext cx="4406784" cy="707886"/>
          </a:xfrm>
          <a:prstGeom prst="rect">
            <a:avLst/>
          </a:prstGeom>
        </p:spPr>
        <p:txBody>
          <a:bodyPr wrap="none">
            <a:spAutoFit/>
          </a:bodyPr>
          <a:lstStyle/>
          <a:p>
            <a:r>
              <a:rPr lang="ru-RU" sz="4000" b="1" i="1" dirty="0" smtClean="0">
                <a:solidFill>
                  <a:srgbClr val="C00000"/>
                </a:solidFill>
                <a:latin typeface="Times New Roman" pitchFamily="18" charset="0"/>
                <a:ea typeface="Calibri" pitchFamily="34" charset="0"/>
                <a:cs typeface="Times New Roman" pitchFamily="18" charset="0"/>
              </a:rPr>
              <a:t>История этикета</a:t>
            </a:r>
          </a:p>
        </p:txBody>
      </p:sp>
      <p:pic>
        <p:nvPicPr>
          <p:cNvPr id="3074" name="Picture 2" descr="http://juliabrosko.com/sites/brosko/files/styles/gallery_big/public/digest/%5Brandom%3Ahash%3A%3F%5D/gallery/sinntztd0wg.jpg?itok=ZiDGySXm"/>
          <p:cNvPicPr>
            <a:picLocks noChangeAspect="1" noChangeArrowheads="1"/>
          </p:cNvPicPr>
          <p:nvPr/>
        </p:nvPicPr>
        <p:blipFill>
          <a:blip r:embed="rId2" cstate="print"/>
          <a:srcRect/>
          <a:stretch>
            <a:fillRect/>
          </a:stretch>
        </p:blipFill>
        <p:spPr bwMode="auto">
          <a:xfrm>
            <a:off x="467544" y="836712"/>
            <a:ext cx="3816424" cy="2808312"/>
          </a:xfrm>
          <a:prstGeom prst="rect">
            <a:avLst/>
          </a:prstGeom>
          <a:ln>
            <a:noFill/>
          </a:ln>
          <a:effectLst>
            <a:outerShdw blurRad="292100" dist="139700" dir="2700000" algn="tl" rotWithShape="0">
              <a:srgbClr val="333333">
                <a:alpha val="65000"/>
              </a:srgbClr>
            </a:outerShdw>
          </a:effectLst>
        </p:spPr>
      </p:pic>
      <p:pic>
        <p:nvPicPr>
          <p:cNvPr id="3080" name="Picture 8" descr="http://www.nsad.ru/pic/Queen-meets-David-Cameron-015.jpg"/>
          <p:cNvPicPr>
            <a:picLocks noChangeAspect="1" noChangeArrowheads="1"/>
          </p:cNvPicPr>
          <p:nvPr/>
        </p:nvPicPr>
        <p:blipFill>
          <a:blip r:embed="rId3" cstate="print"/>
          <a:srcRect/>
          <a:stretch>
            <a:fillRect/>
          </a:stretch>
        </p:blipFill>
        <p:spPr bwMode="auto">
          <a:xfrm>
            <a:off x="5436096" y="1484784"/>
            <a:ext cx="2952328" cy="4104456"/>
          </a:xfrm>
          <a:prstGeom prst="rect">
            <a:avLst/>
          </a:prstGeom>
          <a:ln>
            <a:noFill/>
          </a:ln>
          <a:effectLst>
            <a:outerShdw blurRad="292100" dist="139700" dir="2700000" algn="tl" rotWithShape="0">
              <a:srgbClr val="333333">
                <a:alpha val="65000"/>
              </a:srgbClr>
            </a:outerShdw>
          </a:effectLst>
        </p:spPr>
      </p:pic>
      <p:pic>
        <p:nvPicPr>
          <p:cNvPr id="3082" name="Picture 10" descr="http://arttrans.com.ua/imageproduct/564/0108_Italo_Nunes-Vais__rod_v_1860_Urok_eytiketa_555_x_86_sm_b.jpg"/>
          <p:cNvPicPr>
            <a:picLocks noChangeAspect="1" noChangeArrowheads="1"/>
          </p:cNvPicPr>
          <p:nvPr/>
        </p:nvPicPr>
        <p:blipFill>
          <a:blip r:embed="rId4" cstate="print"/>
          <a:srcRect b="4022"/>
          <a:stretch>
            <a:fillRect/>
          </a:stretch>
        </p:blipFill>
        <p:spPr bwMode="auto">
          <a:xfrm>
            <a:off x="1187624" y="3861048"/>
            <a:ext cx="3960440" cy="26369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3968" y="692696"/>
            <a:ext cx="4392488" cy="5632311"/>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В каждой стране нашего огромного мира есть свои особые нормы поведения. Но они совсем не отменяют общепринятых норм. Для того чтобы расположить к себе человека любой национальности, совсем не обязательно досконально изучать традиции всех стран (на это целой жизни не хватит!), достаточно быть вежливыми и следовать нормам общечеловеческого </a:t>
            </a:r>
            <a:r>
              <a:rPr lang="ru-RU" sz="2400" b="1" i="1" dirty="0" smtClean="0">
                <a:latin typeface="Times New Roman" pitchFamily="18" charset="0"/>
                <a:ea typeface="Calibri" pitchFamily="34" charset="0"/>
                <a:cs typeface="Times New Roman" pitchFamily="18" charset="0"/>
              </a:rPr>
              <a:t>общения</a:t>
            </a:r>
            <a:endParaRPr lang="ru-RU" sz="2400" b="1" i="1" dirty="0" smtClean="0">
              <a:latin typeface="Times New Roman" pitchFamily="18" charset="0"/>
              <a:ea typeface="Calibri" pitchFamily="34" charset="0"/>
              <a:cs typeface="Times New Roman" pitchFamily="18" charset="0"/>
            </a:endParaRPr>
          </a:p>
        </p:txBody>
      </p:sp>
      <p:pic>
        <p:nvPicPr>
          <p:cNvPr id="4098" name="Picture 2" descr="http://tourism-london.ru/uploads/posts/2012-03/1331710302_18.2.jpg"/>
          <p:cNvPicPr>
            <a:picLocks noChangeAspect="1" noChangeArrowheads="1"/>
          </p:cNvPicPr>
          <p:nvPr/>
        </p:nvPicPr>
        <p:blipFill>
          <a:blip r:embed="rId2" cstate="print"/>
          <a:srcRect/>
          <a:stretch>
            <a:fillRect/>
          </a:stretch>
        </p:blipFill>
        <p:spPr bwMode="auto">
          <a:xfrm>
            <a:off x="251520" y="3645024"/>
            <a:ext cx="3810000" cy="2857500"/>
          </a:xfrm>
          <a:prstGeom prst="rect">
            <a:avLst/>
          </a:prstGeom>
          <a:ln>
            <a:noFill/>
          </a:ln>
          <a:effectLst>
            <a:outerShdw blurRad="292100" dist="139700" dir="2700000" algn="tl" rotWithShape="0">
              <a:srgbClr val="333333">
                <a:alpha val="65000"/>
              </a:srgbClr>
            </a:outerShdw>
          </a:effectLst>
        </p:spPr>
      </p:pic>
      <p:pic>
        <p:nvPicPr>
          <p:cNvPr id="5" name="Picture 2" descr="http://syedmafizkamal.com/wp-content/uploads/2014/02/Globe.jpg"/>
          <p:cNvPicPr>
            <a:picLocks noChangeAspect="1" noChangeArrowheads="1"/>
          </p:cNvPicPr>
          <p:nvPr/>
        </p:nvPicPr>
        <p:blipFill>
          <a:blip r:embed="rId3" cstate="print"/>
          <a:srcRect b="6476"/>
          <a:stretch>
            <a:fillRect/>
          </a:stretch>
        </p:blipFill>
        <p:spPr bwMode="auto">
          <a:xfrm>
            <a:off x="827584" y="620688"/>
            <a:ext cx="2520280" cy="2592288"/>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sgau.ru/files/pages/11234/1418730901general_pages_16_December_2014_i11234_mejdunarodnyi_vebinar.jpg"/>
          <p:cNvPicPr>
            <a:picLocks noChangeAspect="1" noChangeArrowheads="1"/>
          </p:cNvPicPr>
          <p:nvPr/>
        </p:nvPicPr>
        <p:blipFill>
          <a:blip r:embed="rId2" cstate="print"/>
          <a:srcRect/>
          <a:stretch>
            <a:fillRect/>
          </a:stretch>
        </p:blipFill>
        <p:spPr bwMode="auto">
          <a:xfrm>
            <a:off x="1187624" y="1052736"/>
            <a:ext cx="6768752" cy="4680520"/>
          </a:xfrm>
          <a:prstGeom prst="rect">
            <a:avLst/>
          </a:prstGeom>
          <a:noFill/>
          <a:effectLst>
            <a:softEdge rad="317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4104456" cy="1512168"/>
          </a:xfrm>
        </p:spPr>
        <p:txBody>
          <a:bodyPr>
            <a:noAutofit/>
          </a:bodyPr>
          <a:lstStyle/>
          <a:p>
            <a:pPr algn="just"/>
            <a:r>
              <a:rPr lang="ru-RU" dirty="0" smtClean="0">
                <a:latin typeface="Calibri" pitchFamily="34" charset="0"/>
                <a:cs typeface="Times New Roman" pitchFamily="18" charset="0"/>
              </a:rPr>
              <a:t>Ю 72 Панкеев И.А. Энциклопедия П 16 этикета / И.А. Панкеев. – М.: ОЛМА-ПРЕСС, 1999. – 480 с.</a:t>
            </a:r>
            <a:endParaRPr lang="ru-RU" dirty="0">
              <a:latin typeface="Calibri" pitchFamily="34" charset="0"/>
              <a:cs typeface="Times New Roman" pitchFamily="18" charset="0"/>
            </a:endParaRPr>
          </a:p>
        </p:txBody>
      </p:sp>
      <p:sp>
        <p:nvSpPr>
          <p:cNvPr id="4" name="Текст 3"/>
          <p:cNvSpPr>
            <a:spLocks noGrp="1"/>
          </p:cNvSpPr>
          <p:nvPr>
            <p:ph type="body" sz="half" idx="2"/>
          </p:nvPr>
        </p:nvSpPr>
        <p:spPr>
          <a:xfrm>
            <a:off x="395536" y="1556792"/>
            <a:ext cx="4320480" cy="5517232"/>
          </a:xfrm>
        </p:spPr>
        <p:txBody>
          <a:bodyPr>
            <a:noAutofit/>
          </a:bodyPr>
          <a:lstStyle/>
          <a:p>
            <a:pPr algn="just"/>
            <a:r>
              <a:rPr lang="ru-RU" sz="2000" dirty="0" smtClean="0"/>
              <a:t>Данная книга поможет избежать многих неудобств и конфликтных ситуаций. Как знакомиться, сервировать стол, принимать гостей; в чем идти в театр, какие напитки к каким блюдам предлагать, кто должен расплачиваться в ресторане, какие подарки к каким праздникам преподносить, что делать в первую очередь при устройстве на работу и как составлять рекомендательные письма? На эти и многие другие вопросы вы найдете ответы в данной книге, которая поможет вам почувствовать себя комфортно в любой </a:t>
            </a:r>
            <a:r>
              <a:rPr lang="ru-RU" sz="2000" dirty="0" smtClean="0"/>
              <a:t>ситуации </a:t>
            </a:r>
            <a:endParaRPr lang="ru-RU" sz="2000" dirty="0"/>
          </a:p>
        </p:txBody>
      </p:sp>
      <p:pic>
        <p:nvPicPr>
          <p:cNvPr id="6146" name="Picture 2" descr="C:\Documents and Settings\lisavchova_na\Рабочий стол\этикет\7 - 0013.tif"/>
          <p:cNvPicPr>
            <a:picLocks noGrp="1" noChangeAspect="1" noChangeArrowheads="1"/>
          </p:cNvPicPr>
          <p:nvPr>
            <p:ph idx="1"/>
          </p:nvPr>
        </p:nvPicPr>
        <p:blipFill>
          <a:blip r:embed="rId2" cstate="print"/>
          <a:srcRect l="1795" t="907" r="23407" b="10811"/>
          <a:stretch>
            <a:fillRect/>
          </a:stretch>
        </p:blipFill>
        <p:spPr bwMode="auto">
          <a:xfrm>
            <a:off x="5076056" y="980728"/>
            <a:ext cx="3024336" cy="4896544"/>
          </a:xfrm>
          <a:prstGeom prst="rect">
            <a:avLst/>
          </a:prstGeom>
          <a:noFill/>
          <a:ln>
            <a:solidFill>
              <a:schemeClr val="accent6">
                <a:lumMod val="60000"/>
                <a:lumOff val="40000"/>
              </a:schemeClr>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424936" cy="707886"/>
          </a:xfrm>
          <a:prstGeom prst="rect">
            <a:avLst/>
          </a:prstGeom>
        </p:spPr>
        <p:txBody>
          <a:bodyPr wrap="square">
            <a:spAutoFit/>
          </a:bodyPr>
          <a:lstStyle/>
          <a:p>
            <a:pPr algn="ctr"/>
            <a:r>
              <a:rPr lang="ru-RU" sz="4000" b="1" i="1" dirty="0" smtClean="0">
                <a:solidFill>
                  <a:srgbClr val="C00000"/>
                </a:solidFill>
                <a:latin typeface="Times New Roman" pitchFamily="18" charset="0"/>
                <a:ea typeface="Calibri" pitchFamily="34" charset="0"/>
                <a:cs typeface="Times New Roman" pitchFamily="18" charset="0"/>
              </a:rPr>
              <a:t>Этикет в античности</a:t>
            </a:r>
          </a:p>
        </p:txBody>
      </p:sp>
      <p:sp>
        <p:nvSpPr>
          <p:cNvPr id="3" name="Прямоугольник 2"/>
          <p:cNvSpPr/>
          <p:nvPr/>
        </p:nvSpPr>
        <p:spPr>
          <a:xfrm>
            <a:off x="4139952" y="980728"/>
            <a:ext cx="4824536" cy="5632311"/>
          </a:xfrm>
          <a:prstGeom prst="rect">
            <a:avLst/>
          </a:prstGeom>
        </p:spPr>
        <p:txBody>
          <a:bodyPr wrap="square">
            <a:spAutoFit/>
          </a:bodyPr>
          <a:lstStyle/>
          <a:p>
            <a:pPr algn="just"/>
            <a:r>
              <a:rPr lang="ru-RU" sz="2400" b="1" i="1" dirty="0" smtClean="0">
                <a:latin typeface="Times New Roman" pitchFamily="18" charset="0"/>
                <a:ea typeface="Calibri" pitchFamily="34" charset="0"/>
                <a:cs typeface="Times New Roman" pitchFamily="18" charset="0"/>
              </a:rPr>
              <a:t>Развитие этикета неразрывно связано с развитием человеческого общества в целом. Возникновение этикета большинство исследователей относит к периоду античности. Одна из наиболее ранних книг по этикету появилась в Египте около 2350 г. до н.э. Однако можно найти свидетельства о том, что этикетная регламентация в виде табу, обычаев, ритуалов существовала уже у первобытных народов и </a:t>
            </a:r>
            <a:r>
              <a:rPr lang="ru-RU" sz="2400" b="1" i="1" dirty="0" smtClean="0">
                <a:latin typeface="Times New Roman" pitchFamily="18" charset="0"/>
                <a:ea typeface="Calibri" pitchFamily="34" charset="0"/>
                <a:cs typeface="Times New Roman" pitchFamily="18" charset="0"/>
              </a:rPr>
              <a:t>племен </a:t>
            </a:r>
            <a:endParaRPr lang="ru-RU" sz="2400" b="1" i="1" dirty="0" smtClean="0">
              <a:latin typeface="Times New Roman" pitchFamily="18" charset="0"/>
              <a:ea typeface="Calibri" pitchFamily="34" charset="0"/>
              <a:cs typeface="Times New Roman" pitchFamily="18" charset="0"/>
            </a:endParaRPr>
          </a:p>
        </p:txBody>
      </p:sp>
      <p:pic>
        <p:nvPicPr>
          <p:cNvPr id="41986" name="Picture 2" descr="http://wallpapers1920.ru/img/picture/Nov/17/fb46ef3a8c50dcfd43133564a5bc2867/1.jpg"/>
          <p:cNvPicPr>
            <a:picLocks noChangeAspect="1" noChangeArrowheads="1"/>
          </p:cNvPicPr>
          <p:nvPr/>
        </p:nvPicPr>
        <p:blipFill>
          <a:blip r:embed="rId2" cstate="print"/>
          <a:srcRect/>
          <a:stretch>
            <a:fillRect/>
          </a:stretch>
        </p:blipFill>
        <p:spPr bwMode="auto">
          <a:xfrm>
            <a:off x="827584" y="3933056"/>
            <a:ext cx="3024336" cy="2743276"/>
          </a:xfrm>
          <a:prstGeom prst="rect">
            <a:avLst/>
          </a:prstGeom>
          <a:noFill/>
        </p:spPr>
      </p:pic>
      <p:pic>
        <p:nvPicPr>
          <p:cNvPr id="41988" name="Picture 4" descr="http://gyba.ru/wp-content/uploads/2014/11/grek-7.jpg"/>
          <p:cNvPicPr>
            <a:picLocks noChangeAspect="1" noChangeArrowheads="1"/>
          </p:cNvPicPr>
          <p:nvPr/>
        </p:nvPicPr>
        <p:blipFill>
          <a:blip r:embed="rId3" cstate="print"/>
          <a:srcRect/>
          <a:stretch>
            <a:fillRect/>
          </a:stretch>
        </p:blipFill>
        <p:spPr bwMode="auto">
          <a:xfrm>
            <a:off x="179512" y="932177"/>
            <a:ext cx="3463794" cy="292016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0"/>
            <a:ext cx="8493182" cy="923330"/>
          </a:xfrm>
          <a:prstGeom prst="rect">
            <a:avLst/>
          </a:prstGeom>
        </p:spPr>
        <p:txBody>
          <a:bodyPr wrap="square">
            <a:spAutoFit/>
          </a:bodyPr>
          <a:lstStyle/>
          <a:p>
            <a:pPr algn="ctr"/>
            <a:endParaRPr lang="ru-RU" sz="5400" b="1" i="1" dirty="0" smtClean="0">
              <a:solidFill>
                <a:srgbClr val="C00000"/>
              </a:solidFill>
              <a:latin typeface="Times New Roman" pitchFamily="18" charset="0"/>
              <a:ea typeface="Calibri" pitchFamily="34" charset="0"/>
              <a:cs typeface="Times New Roman" pitchFamily="18" charset="0"/>
            </a:endParaRPr>
          </a:p>
        </p:txBody>
      </p:sp>
      <p:sp>
        <p:nvSpPr>
          <p:cNvPr id="3" name="Прямоугольник 2"/>
          <p:cNvSpPr/>
          <p:nvPr/>
        </p:nvSpPr>
        <p:spPr>
          <a:xfrm>
            <a:off x="0" y="5157192"/>
            <a:ext cx="8820472" cy="1569660"/>
          </a:xfrm>
          <a:prstGeom prst="rect">
            <a:avLst/>
          </a:prstGeom>
        </p:spPr>
        <p:txBody>
          <a:bodyPr wrap="square">
            <a:spAutoFit/>
          </a:bodyPr>
          <a:lstStyle/>
          <a:p>
            <a:pPr algn="ctr">
              <a:defRPr/>
            </a:pPr>
            <a:r>
              <a:rPr lang="ru-RU" sz="2400" b="1" i="1" dirty="0" smtClean="0">
                <a:latin typeface="Times New Roman" pitchFamily="18" charset="0"/>
                <a:ea typeface="Calibri" pitchFamily="34" charset="0"/>
                <a:cs typeface="Times New Roman" pitchFamily="18" charset="0"/>
              </a:rPr>
              <a:t>Впервые об этикете услышали во Франции при дворе Людовика XIV, когда были введены карточки с правилами поведения отдельно для женщин, отдельно для мужчин. </a:t>
            </a:r>
            <a:endParaRPr lang="ru-RU" sz="2400" b="1" i="1" dirty="0" smtClean="0">
              <a:latin typeface="Times New Roman" pitchFamily="18" charset="0"/>
              <a:ea typeface="Calibri" pitchFamily="34" charset="0"/>
              <a:cs typeface="Times New Roman" pitchFamily="18" charset="0"/>
            </a:endParaRPr>
          </a:p>
          <a:p>
            <a:pPr algn="ctr">
              <a:defRPr/>
            </a:pPr>
            <a:r>
              <a:rPr lang="ru-RU" sz="2400" b="1" i="1" dirty="0" smtClean="0">
                <a:latin typeface="Times New Roman" pitchFamily="18" charset="0"/>
                <a:ea typeface="Calibri" pitchFamily="34" charset="0"/>
                <a:cs typeface="Times New Roman" pitchFamily="18" charset="0"/>
              </a:rPr>
              <a:t>И </a:t>
            </a:r>
            <a:r>
              <a:rPr lang="ru-RU" sz="2400" b="1" i="1" dirty="0" smtClean="0">
                <a:latin typeface="Times New Roman" pitchFamily="18" charset="0"/>
                <a:ea typeface="Calibri" pitchFamily="34" charset="0"/>
                <a:cs typeface="Times New Roman" pitchFamily="18" charset="0"/>
              </a:rPr>
              <a:t>назывались эти правила </a:t>
            </a:r>
            <a:r>
              <a:rPr lang="ru-RU" sz="2400" b="1" i="1" dirty="0" smtClean="0">
                <a:solidFill>
                  <a:srgbClr val="C00000"/>
                </a:solidFill>
                <a:latin typeface="Times New Roman" pitchFamily="18" charset="0"/>
                <a:ea typeface="Calibri" pitchFamily="34" charset="0"/>
                <a:cs typeface="Times New Roman" pitchFamily="18" charset="0"/>
              </a:rPr>
              <a:t>этикетками</a:t>
            </a:r>
            <a:endParaRPr lang="ru-RU" sz="2400" b="1" i="1" dirty="0">
              <a:ea typeface="Calibri" pitchFamily="34" charset="0"/>
              <a:cs typeface="Times New Roman" pitchFamily="18" charset="0"/>
            </a:endParaRPr>
          </a:p>
        </p:txBody>
      </p:sp>
      <p:pic>
        <p:nvPicPr>
          <p:cNvPr id="5" name="Picture 4" descr="http://hitgid.com/images/%D0%BF%D1%80%D0%B0%D0%B2%D0%B8%D0%BB%D0%B0-%D1%8D%D1%82%D0%B8%D0%BA%D0%B5%D1%82%D0%B0-6.jpg"/>
          <p:cNvPicPr>
            <a:picLocks noChangeAspect="1" noChangeArrowheads="1"/>
          </p:cNvPicPr>
          <p:nvPr/>
        </p:nvPicPr>
        <p:blipFill>
          <a:blip r:embed="rId2" cstate="print"/>
          <a:srcRect/>
          <a:stretch>
            <a:fillRect/>
          </a:stretch>
        </p:blipFill>
        <p:spPr bwMode="auto">
          <a:xfrm>
            <a:off x="4355976" y="1772816"/>
            <a:ext cx="3810000" cy="3145532"/>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539552" y="260648"/>
            <a:ext cx="7920880" cy="1323439"/>
          </a:xfrm>
          <a:prstGeom prst="rect">
            <a:avLst/>
          </a:prstGeom>
        </p:spPr>
        <p:txBody>
          <a:bodyPr wrap="square">
            <a:spAutoFit/>
          </a:bodyPr>
          <a:lstStyle/>
          <a:p>
            <a:pPr algn="ctr"/>
            <a:r>
              <a:rPr lang="ru-RU" sz="4000" b="1" i="1" dirty="0" smtClean="0">
                <a:solidFill>
                  <a:srgbClr val="C00000"/>
                </a:solidFill>
                <a:latin typeface="Times New Roman" pitchFamily="18" charset="0"/>
                <a:ea typeface="Calibri" pitchFamily="34" charset="0"/>
                <a:cs typeface="Times New Roman" pitchFamily="18" charset="0"/>
              </a:rPr>
              <a:t>Этикет в эпоху Просвещения во Франции</a:t>
            </a:r>
          </a:p>
        </p:txBody>
      </p:sp>
      <p:pic>
        <p:nvPicPr>
          <p:cNvPr id="37890" name="Picture 2" descr="http://mydiscoveries.ru/wp-content/uploads/2016/02/Louis_XIV_of_France.jpg"/>
          <p:cNvPicPr>
            <a:picLocks noChangeAspect="1" noChangeArrowheads="1"/>
          </p:cNvPicPr>
          <p:nvPr/>
        </p:nvPicPr>
        <p:blipFill>
          <a:blip r:embed="rId3" cstate="print"/>
          <a:srcRect/>
          <a:stretch>
            <a:fillRect/>
          </a:stretch>
        </p:blipFill>
        <p:spPr bwMode="auto">
          <a:xfrm>
            <a:off x="755576" y="1412776"/>
            <a:ext cx="2736304" cy="381642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TotalTime>
  <Words>2930</Words>
  <Application>Microsoft Office PowerPoint</Application>
  <PresentationFormat>Экран (4:3)</PresentationFormat>
  <Paragraphs>121</Paragraphs>
  <Slides>61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Тема Office</vt:lpstr>
      <vt:lpstr>Слайд 1</vt:lpstr>
      <vt:lpstr>Слайд 2</vt:lpstr>
      <vt:lpstr>Слайд 3</vt:lpstr>
      <vt:lpstr>Ю 71 Мирзоян А.П. Мир  М 63 этикета: энциклопедия /  А.П. Мирзоян. – 2-е изд. – Челябинск: Урал Л.Т.Д., 2002. –  404 с.</vt:lpstr>
      <vt:lpstr>Слайд 5</vt:lpstr>
      <vt:lpstr>Слайд 6</vt:lpstr>
      <vt:lpstr>Ю 72 Панкеев И.А. Энциклопедия П 16 этикета / И.А. Панкеев. – М.: ОЛМА-ПРЕСС, 1999. – 480 с.</vt:lpstr>
      <vt:lpstr>Слайд 8</vt:lpstr>
      <vt:lpstr>Слайд 9</vt:lpstr>
      <vt:lpstr>Ю 71 Максимовский М.В. Этикет  М 24 делового человека /  М.В. Максимовский. – М.: Дидакт,  1994. – 112 с.</vt:lpstr>
      <vt:lpstr>Слайд 11</vt:lpstr>
      <vt:lpstr>Ю 7 Энциклопедия этикета. – СПб.: Э 68 «МиМ-Экспресс»,  1996. –  352 с.</vt:lpstr>
      <vt:lpstr>Слайд 13</vt:lpstr>
      <vt:lpstr>Ю 71 Кобзева В.В. Этикет в  К 55 вопросах и ответах /  В.В. Кобзева. – М.: ФАИР-ПРЕСС, 2002. – 288 с.</vt:lpstr>
      <vt:lpstr>Этикет в наше время </vt:lpstr>
      <vt:lpstr>Ю 71 Кузнецов И.Н.   К 79 Современный этикет /  И.Н. Кузнецов. – М.: Дашков и К, 2005. – 496 с. </vt:lpstr>
      <vt:lpstr>Слайд 17</vt:lpstr>
      <vt:lpstr>Ю 71 Мирзоян А.П. Мир  М 63 этикета: энциклопедия /  А.П. Мирзоян. – 2-е изд. – Челябинск: Урал Л.Т.Д., 2002. –  404 с.</vt:lpstr>
      <vt:lpstr>Слайд 19</vt:lpstr>
      <vt:lpstr>Ю 71 Кибанов А.Я. Этика деловых  К 38 отношений: учебник /  А.Я. Кибанов, Д.К. Захаров,  В.Г. Коновалова. - Изд. 2-е, испр. и доп. - М. : Инфра-М, 2010. - 424 с.  </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Ю 71 Деловое общение. Деловой Д 29 этикет: учебное пособие / Автор-составитель И.Н. Кузнецов. – М.: ЮНИТИ-ДАНА, 2004. – 431 с.</vt:lpstr>
      <vt:lpstr>Слайд 32</vt:lpstr>
      <vt:lpstr>Ю 71 Деловой этикет. - Киев :  Д 29 Альтерпресс, 1998. - 320 с.</vt:lpstr>
      <vt:lpstr>Слайд 34</vt:lpstr>
      <vt:lpstr>Слайд 35</vt:lpstr>
      <vt:lpstr>Слайд 36</vt:lpstr>
      <vt:lpstr>Слайд 37</vt:lpstr>
      <vt:lpstr>Слайд 38</vt:lpstr>
      <vt:lpstr>Слайд 39</vt:lpstr>
      <vt:lpstr>Слайд 40</vt:lpstr>
      <vt:lpstr>Ю 7 Бушелева, Б. В. Поговорим о  Б 94 воспитанности: книга для учащихся / Б. В. Бушелева. - 2-е изд., доп. - М. : Просвещение, 1988.- 144 с.</vt:lpstr>
      <vt:lpstr>Слайд 42</vt:lpstr>
      <vt:lpstr>Ю 71 Кукушин В.С. Деловой  К89 этикет: учебное пособие /  В.С. Кукушин. – Ростов н/Д: МарТ, 2008 . – 304 с.</vt:lpstr>
      <vt:lpstr>Слайд 44</vt:lpstr>
      <vt:lpstr>Ю 71 Этикет / Сост.  Э 90 О.Н. Улищенко.– Харьков: Фолио, 1999. – 400 с.</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krisanova_tn</cp:lastModifiedBy>
  <cp:revision>103</cp:revision>
  <dcterms:modified xsi:type="dcterms:W3CDTF">2016-11-02T08:43:25Z</dcterms:modified>
</cp:coreProperties>
</file>